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64" r:id="rId4"/>
    <p:sldId id="291" r:id="rId5"/>
    <p:sldId id="266" r:id="rId6"/>
    <p:sldId id="268" r:id="rId7"/>
    <p:sldId id="285" r:id="rId8"/>
    <p:sldId id="269" r:id="rId9"/>
    <p:sldId id="270" r:id="rId10"/>
    <p:sldId id="292" r:id="rId11"/>
    <p:sldId id="271" r:id="rId12"/>
    <p:sldId id="288" r:id="rId13"/>
    <p:sldId id="258" r:id="rId14"/>
    <p:sldId id="272" r:id="rId15"/>
    <p:sldId id="273" r:id="rId16"/>
    <p:sldId id="290" r:id="rId17"/>
    <p:sldId id="274" r:id="rId18"/>
    <p:sldId id="289" r:id="rId19"/>
    <p:sldId id="275" r:id="rId20"/>
    <p:sldId id="277" r:id="rId21"/>
    <p:sldId id="278" r:id="rId22"/>
    <p:sldId id="279" r:id="rId23"/>
    <p:sldId id="280" r:id="rId24"/>
    <p:sldId id="263" r:id="rId2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AEE"/>
    <a:srgbClr val="C7D300"/>
    <a:srgbClr val="0080C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5" autoAdjust="0"/>
    <p:restoredTop sz="85304" autoAdjust="0"/>
  </p:normalViewPr>
  <p:slideViewPr>
    <p:cSldViewPr snapToGrid="0" snapToObjects="1" showGuides="1">
      <p:cViewPr varScale="1">
        <p:scale>
          <a:sx n="120" d="100"/>
          <a:sy n="120" d="100"/>
        </p:scale>
        <p:origin x="1134" y="96"/>
      </p:cViewPr>
      <p:guideLst>
        <p:guide orient="horz" pos="104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C45529-1C35-0F40-A7F9-2C635D3505C2}" type="datetimeFigureOut">
              <a:rPr lang="de-DE" smtClean="0"/>
              <a:pPr/>
              <a:t>26.11.2025</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227179-00C5-4D4C-BE1E-2681F4E2AAFD}" type="slidenum">
              <a:rPr lang="de-DE" smtClean="0"/>
              <a:pPr/>
              <a:t>‹Nr.›</a:t>
            </a:fld>
            <a:endParaRPr lang="de-DE" dirty="0"/>
          </a:p>
        </p:txBody>
      </p:sp>
    </p:spTree>
    <p:extLst>
      <p:ext uri="{BB962C8B-B14F-4D97-AF65-F5344CB8AC3E}">
        <p14:creationId xmlns:p14="http://schemas.microsoft.com/office/powerpoint/2010/main" val="3850189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E250E-F83F-2141-B942-34B93EE5811B}" type="datetimeFigureOut">
              <a:rPr lang="de-DE" smtClean="0"/>
              <a:pPr/>
              <a:t>26.11.2025</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AA416D-4C33-8B44-9399-333CE85AC2D7}" type="slidenum">
              <a:rPr lang="de-DE" smtClean="0"/>
              <a:pPr/>
              <a:t>‹Nr.›</a:t>
            </a:fld>
            <a:endParaRPr lang="de-DE" dirty="0"/>
          </a:p>
        </p:txBody>
      </p:sp>
    </p:spTree>
    <p:extLst>
      <p:ext uri="{BB962C8B-B14F-4D97-AF65-F5344CB8AC3E}">
        <p14:creationId xmlns:p14="http://schemas.microsoft.com/office/powerpoint/2010/main" val="32213596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1</a:t>
            </a:fld>
            <a:endParaRPr lang="de-DE" dirty="0"/>
          </a:p>
        </p:txBody>
      </p:sp>
    </p:spTree>
    <p:extLst>
      <p:ext uri="{BB962C8B-B14F-4D97-AF65-F5344CB8AC3E}">
        <p14:creationId xmlns:p14="http://schemas.microsoft.com/office/powerpoint/2010/main" val="341772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6FB20-17E8-FA2B-F10C-6BE2CBD178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0FD72EF-2043-2B23-751E-95981474553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1442DAB-48B5-7116-E52F-ECF1141B047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DE2A774-C0D6-6D7F-CCAE-560A0C7E31C3}"/>
              </a:ext>
            </a:extLst>
          </p:cNvPr>
          <p:cNvSpPr>
            <a:spLocks noGrp="1"/>
          </p:cNvSpPr>
          <p:nvPr>
            <p:ph type="sldNum" sz="quarter" idx="5"/>
          </p:nvPr>
        </p:nvSpPr>
        <p:spPr/>
        <p:txBody>
          <a:bodyPr/>
          <a:lstStyle/>
          <a:p>
            <a:fld id="{2DAA416D-4C33-8B44-9399-333CE85AC2D7}" type="slidenum">
              <a:rPr lang="de-DE" smtClean="0"/>
              <a:pPr/>
              <a:t>10</a:t>
            </a:fld>
            <a:endParaRPr lang="de-DE" dirty="0"/>
          </a:p>
        </p:txBody>
      </p:sp>
    </p:spTree>
    <p:extLst>
      <p:ext uri="{BB962C8B-B14F-4D97-AF65-F5344CB8AC3E}">
        <p14:creationId xmlns:p14="http://schemas.microsoft.com/office/powerpoint/2010/main" val="243966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11</a:t>
            </a:fld>
            <a:endParaRPr lang="de-DE" dirty="0"/>
          </a:p>
        </p:txBody>
      </p:sp>
    </p:spTree>
    <p:extLst>
      <p:ext uri="{BB962C8B-B14F-4D97-AF65-F5344CB8AC3E}">
        <p14:creationId xmlns:p14="http://schemas.microsoft.com/office/powerpoint/2010/main" val="3810087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591A8-1E35-E0B5-2734-E7E7069D9B9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52D0EA1-4DBA-1409-CBA0-41597C3FE86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B4D39B-3F64-F7EF-A642-D23B6D8107D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38B4828-9AE9-7729-922A-E4C53DC43E7E}"/>
              </a:ext>
            </a:extLst>
          </p:cNvPr>
          <p:cNvSpPr>
            <a:spLocks noGrp="1"/>
          </p:cNvSpPr>
          <p:nvPr>
            <p:ph type="sldNum" sz="quarter" idx="5"/>
          </p:nvPr>
        </p:nvSpPr>
        <p:spPr/>
        <p:txBody>
          <a:bodyPr/>
          <a:lstStyle/>
          <a:p>
            <a:fld id="{2DAA416D-4C33-8B44-9399-333CE85AC2D7}" type="slidenum">
              <a:rPr lang="de-DE" smtClean="0"/>
              <a:pPr/>
              <a:t>12</a:t>
            </a:fld>
            <a:endParaRPr lang="de-DE" dirty="0"/>
          </a:p>
        </p:txBody>
      </p:sp>
    </p:spTree>
    <p:extLst>
      <p:ext uri="{BB962C8B-B14F-4D97-AF65-F5344CB8AC3E}">
        <p14:creationId xmlns:p14="http://schemas.microsoft.com/office/powerpoint/2010/main" val="427871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13</a:t>
            </a:fld>
            <a:endParaRPr lang="de-DE" dirty="0"/>
          </a:p>
        </p:txBody>
      </p:sp>
    </p:spTree>
    <p:extLst>
      <p:ext uri="{BB962C8B-B14F-4D97-AF65-F5344CB8AC3E}">
        <p14:creationId xmlns:p14="http://schemas.microsoft.com/office/powerpoint/2010/main" val="182611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14</a:t>
            </a:fld>
            <a:endParaRPr lang="de-DE" dirty="0"/>
          </a:p>
        </p:txBody>
      </p:sp>
    </p:spTree>
    <p:extLst>
      <p:ext uri="{BB962C8B-B14F-4D97-AF65-F5344CB8AC3E}">
        <p14:creationId xmlns:p14="http://schemas.microsoft.com/office/powerpoint/2010/main" val="438010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15</a:t>
            </a:fld>
            <a:endParaRPr lang="de-DE" dirty="0"/>
          </a:p>
        </p:txBody>
      </p:sp>
    </p:spTree>
    <p:extLst>
      <p:ext uri="{BB962C8B-B14F-4D97-AF65-F5344CB8AC3E}">
        <p14:creationId xmlns:p14="http://schemas.microsoft.com/office/powerpoint/2010/main" val="403655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6B44F-8D54-81D3-3EF8-B2D8BCCE99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67557DB-D1BF-F554-AB80-A59E4721229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8DD6B5A-ECEB-C94E-E632-843A770E9FB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Bitte noch Foto an Ausschnitt anpassen</a:t>
            </a:r>
          </a:p>
          <a:p>
            <a:endParaRPr lang="de-DE" dirty="0"/>
          </a:p>
        </p:txBody>
      </p:sp>
      <p:sp>
        <p:nvSpPr>
          <p:cNvPr id="4" name="Foliennummernplatzhalter 3">
            <a:extLst>
              <a:ext uri="{FF2B5EF4-FFF2-40B4-BE49-F238E27FC236}">
                <a16:creationId xmlns:a16="http://schemas.microsoft.com/office/drawing/2014/main" id="{B5B9CB63-30AC-E9F0-22B1-759C11308B92}"/>
              </a:ext>
            </a:extLst>
          </p:cNvPr>
          <p:cNvSpPr>
            <a:spLocks noGrp="1"/>
          </p:cNvSpPr>
          <p:nvPr>
            <p:ph type="sldNum" sz="quarter" idx="5"/>
          </p:nvPr>
        </p:nvSpPr>
        <p:spPr/>
        <p:txBody>
          <a:bodyPr/>
          <a:lstStyle/>
          <a:p>
            <a:fld id="{2DAA416D-4C33-8B44-9399-333CE85AC2D7}" type="slidenum">
              <a:rPr lang="de-DE" smtClean="0"/>
              <a:pPr/>
              <a:t>16</a:t>
            </a:fld>
            <a:endParaRPr lang="de-DE" dirty="0"/>
          </a:p>
        </p:txBody>
      </p:sp>
    </p:spTree>
    <p:extLst>
      <p:ext uri="{BB962C8B-B14F-4D97-AF65-F5344CB8AC3E}">
        <p14:creationId xmlns:p14="http://schemas.microsoft.com/office/powerpoint/2010/main" val="1677658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17</a:t>
            </a:fld>
            <a:endParaRPr lang="de-DE" dirty="0"/>
          </a:p>
        </p:txBody>
      </p:sp>
    </p:spTree>
    <p:extLst>
      <p:ext uri="{BB962C8B-B14F-4D97-AF65-F5344CB8AC3E}">
        <p14:creationId xmlns:p14="http://schemas.microsoft.com/office/powerpoint/2010/main" val="16390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E16EF-106F-DDFF-5F8A-C0B99E69FEB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D224FA4-2280-4718-FB3D-2C7D79820DD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A4576B2-612E-4458-2505-DBAB7361DEE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1919C71B-D4FF-7EE6-407E-38EC88F08709}"/>
              </a:ext>
            </a:extLst>
          </p:cNvPr>
          <p:cNvSpPr>
            <a:spLocks noGrp="1"/>
          </p:cNvSpPr>
          <p:nvPr>
            <p:ph type="sldNum" sz="quarter" idx="5"/>
          </p:nvPr>
        </p:nvSpPr>
        <p:spPr/>
        <p:txBody>
          <a:bodyPr/>
          <a:lstStyle/>
          <a:p>
            <a:fld id="{2DAA416D-4C33-8B44-9399-333CE85AC2D7}" type="slidenum">
              <a:rPr lang="de-DE" smtClean="0"/>
              <a:pPr/>
              <a:t>18</a:t>
            </a:fld>
            <a:endParaRPr lang="de-DE" dirty="0"/>
          </a:p>
        </p:txBody>
      </p:sp>
    </p:spTree>
    <p:extLst>
      <p:ext uri="{BB962C8B-B14F-4D97-AF65-F5344CB8AC3E}">
        <p14:creationId xmlns:p14="http://schemas.microsoft.com/office/powerpoint/2010/main" val="1388836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19</a:t>
            </a:fld>
            <a:endParaRPr lang="de-DE" dirty="0"/>
          </a:p>
        </p:txBody>
      </p:sp>
    </p:spTree>
    <p:extLst>
      <p:ext uri="{BB962C8B-B14F-4D97-AF65-F5344CB8AC3E}">
        <p14:creationId xmlns:p14="http://schemas.microsoft.com/office/powerpoint/2010/main" val="227220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2</a:t>
            </a:fld>
            <a:endParaRPr lang="de-DE" dirty="0"/>
          </a:p>
        </p:txBody>
      </p:sp>
    </p:spTree>
    <p:extLst>
      <p:ext uri="{BB962C8B-B14F-4D97-AF65-F5344CB8AC3E}">
        <p14:creationId xmlns:p14="http://schemas.microsoft.com/office/powerpoint/2010/main" val="2300510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20</a:t>
            </a:fld>
            <a:endParaRPr lang="de-DE" dirty="0"/>
          </a:p>
        </p:txBody>
      </p:sp>
    </p:spTree>
    <p:extLst>
      <p:ext uri="{BB962C8B-B14F-4D97-AF65-F5344CB8AC3E}">
        <p14:creationId xmlns:p14="http://schemas.microsoft.com/office/powerpoint/2010/main" val="1582757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noProof="0" dirty="0">
              <a:solidFill>
                <a:schemeClr val="tx1">
                  <a:lumMod val="50000"/>
                  <a:lumOff val="50000"/>
                </a:schemeClr>
              </a:solidFill>
            </a:endParaRPr>
          </a:p>
        </p:txBody>
      </p:sp>
      <p:sp>
        <p:nvSpPr>
          <p:cNvPr id="4" name="Foliennummernplatzhalter 3"/>
          <p:cNvSpPr>
            <a:spLocks noGrp="1"/>
          </p:cNvSpPr>
          <p:nvPr>
            <p:ph type="sldNum" sz="quarter" idx="5"/>
          </p:nvPr>
        </p:nvSpPr>
        <p:spPr/>
        <p:txBody>
          <a:bodyPr/>
          <a:lstStyle/>
          <a:p>
            <a:fld id="{2DAA416D-4C33-8B44-9399-333CE85AC2D7}" type="slidenum">
              <a:rPr lang="de-DE" smtClean="0"/>
              <a:pPr/>
              <a:t>21</a:t>
            </a:fld>
            <a:endParaRPr lang="de-DE" dirty="0"/>
          </a:p>
        </p:txBody>
      </p:sp>
    </p:spTree>
    <p:extLst>
      <p:ext uri="{BB962C8B-B14F-4D97-AF65-F5344CB8AC3E}">
        <p14:creationId xmlns:p14="http://schemas.microsoft.com/office/powerpoint/2010/main" val="3634519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22</a:t>
            </a:fld>
            <a:endParaRPr lang="de-DE" dirty="0"/>
          </a:p>
        </p:txBody>
      </p:sp>
    </p:spTree>
    <p:extLst>
      <p:ext uri="{BB962C8B-B14F-4D97-AF65-F5344CB8AC3E}">
        <p14:creationId xmlns:p14="http://schemas.microsoft.com/office/powerpoint/2010/main" val="3781478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fontAlgn="base">
              <a:lnSpc>
                <a:spcPts val="1569"/>
              </a:lnSpc>
              <a:spcAft>
                <a:spcPts val="800"/>
              </a:spcAft>
            </a:pPr>
            <a:endParaRPr lang="de-DE" b="0" i="0" dirty="0">
              <a:effectLst/>
            </a:endParaRPr>
          </a:p>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23</a:t>
            </a:fld>
            <a:endParaRPr lang="de-DE" dirty="0"/>
          </a:p>
        </p:txBody>
      </p:sp>
    </p:spTree>
    <p:extLst>
      <p:ext uri="{BB962C8B-B14F-4D97-AF65-F5344CB8AC3E}">
        <p14:creationId xmlns:p14="http://schemas.microsoft.com/office/powerpoint/2010/main" val="4180779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24</a:t>
            </a:fld>
            <a:endParaRPr lang="de-DE" dirty="0"/>
          </a:p>
        </p:txBody>
      </p:sp>
    </p:spTree>
    <p:extLst>
      <p:ext uri="{BB962C8B-B14F-4D97-AF65-F5344CB8AC3E}">
        <p14:creationId xmlns:p14="http://schemas.microsoft.com/office/powerpoint/2010/main" val="39364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3</a:t>
            </a:fld>
            <a:endParaRPr lang="de-DE" dirty="0"/>
          </a:p>
        </p:txBody>
      </p:sp>
    </p:spTree>
    <p:extLst>
      <p:ext uri="{BB962C8B-B14F-4D97-AF65-F5344CB8AC3E}">
        <p14:creationId xmlns:p14="http://schemas.microsoft.com/office/powerpoint/2010/main" val="274795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52E0E-F4C3-7B74-01E8-97D2C2C5A1C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3402C0C-789F-9757-DEC3-587AA4B365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4118EAE-7CB5-3DBD-C177-536BE460984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0479035-690F-40F1-03F6-5C41EBA6582D}"/>
              </a:ext>
            </a:extLst>
          </p:cNvPr>
          <p:cNvSpPr>
            <a:spLocks noGrp="1"/>
          </p:cNvSpPr>
          <p:nvPr>
            <p:ph type="sldNum" sz="quarter" idx="5"/>
          </p:nvPr>
        </p:nvSpPr>
        <p:spPr/>
        <p:txBody>
          <a:bodyPr/>
          <a:lstStyle/>
          <a:p>
            <a:fld id="{2DAA416D-4C33-8B44-9399-333CE85AC2D7}" type="slidenum">
              <a:rPr lang="de-DE" smtClean="0"/>
              <a:pPr/>
              <a:t>4</a:t>
            </a:fld>
            <a:endParaRPr lang="de-DE" dirty="0"/>
          </a:p>
        </p:txBody>
      </p:sp>
    </p:spTree>
    <p:extLst>
      <p:ext uri="{BB962C8B-B14F-4D97-AF65-F5344CB8AC3E}">
        <p14:creationId xmlns:p14="http://schemas.microsoft.com/office/powerpoint/2010/main" val="121636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5</a:t>
            </a:fld>
            <a:endParaRPr lang="de-DE" dirty="0"/>
          </a:p>
        </p:txBody>
      </p:sp>
    </p:spTree>
    <p:extLst>
      <p:ext uri="{BB962C8B-B14F-4D97-AF65-F5344CB8AC3E}">
        <p14:creationId xmlns:p14="http://schemas.microsoft.com/office/powerpoint/2010/main" val="285017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6</a:t>
            </a:fld>
            <a:endParaRPr lang="de-DE" dirty="0"/>
          </a:p>
        </p:txBody>
      </p:sp>
    </p:spTree>
    <p:extLst>
      <p:ext uri="{BB962C8B-B14F-4D97-AF65-F5344CB8AC3E}">
        <p14:creationId xmlns:p14="http://schemas.microsoft.com/office/powerpoint/2010/main" val="1607080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6BFB3-A3A4-A1AD-4E59-F5DEACC2125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39C6AEA-DBEA-7957-FFA6-64D7D59C077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5A2F6E9-3B93-8BFA-84E8-83E10913689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6EC35FB-164A-1790-E69F-234A7AD771C3}"/>
              </a:ext>
            </a:extLst>
          </p:cNvPr>
          <p:cNvSpPr>
            <a:spLocks noGrp="1"/>
          </p:cNvSpPr>
          <p:nvPr>
            <p:ph type="sldNum" sz="quarter" idx="5"/>
          </p:nvPr>
        </p:nvSpPr>
        <p:spPr/>
        <p:txBody>
          <a:bodyPr/>
          <a:lstStyle/>
          <a:p>
            <a:fld id="{2DAA416D-4C33-8B44-9399-333CE85AC2D7}" type="slidenum">
              <a:rPr lang="de-DE" smtClean="0"/>
              <a:pPr/>
              <a:t>7</a:t>
            </a:fld>
            <a:endParaRPr lang="de-DE" dirty="0"/>
          </a:p>
        </p:txBody>
      </p:sp>
    </p:spTree>
    <p:extLst>
      <p:ext uri="{BB962C8B-B14F-4D97-AF65-F5344CB8AC3E}">
        <p14:creationId xmlns:p14="http://schemas.microsoft.com/office/powerpoint/2010/main" val="167526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8</a:t>
            </a:fld>
            <a:endParaRPr lang="de-DE" dirty="0"/>
          </a:p>
        </p:txBody>
      </p:sp>
    </p:spTree>
    <p:extLst>
      <p:ext uri="{BB962C8B-B14F-4D97-AF65-F5344CB8AC3E}">
        <p14:creationId xmlns:p14="http://schemas.microsoft.com/office/powerpoint/2010/main" val="202039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DAA416D-4C33-8B44-9399-333CE85AC2D7}" type="slidenum">
              <a:rPr lang="de-DE" smtClean="0"/>
              <a:pPr/>
              <a:t>9</a:t>
            </a:fld>
            <a:endParaRPr lang="de-DE" dirty="0"/>
          </a:p>
        </p:txBody>
      </p:sp>
    </p:spTree>
    <p:extLst>
      <p:ext uri="{BB962C8B-B14F-4D97-AF65-F5344CB8AC3E}">
        <p14:creationId xmlns:p14="http://schemas.microsoft.com/office/powerpoint/2010/main" val="392976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EE">
    <p:spTree>
      <p:nvGrpSpPr>
        <p:cNvPr id="1" name=""/>
        <p:cNvGrpSpPr/>
        <p:nvPr/>
      </p:nvGrpSpPr>
      <p:grpSpPr>
        <a:xfrm>
          <a:off x="0" y="0"/>
          <a:ext cx="0" cy="0"/>
          <a:chOff x="0" y="0"/>
          <a:chExt cx="0" cy="0"/>
        </a:xfrm>
      </p:grpSpPr>
      <p:sp>
        <p:nvSpPr>
          <p:cNvPr id="19" name="Textplatzhalter 8">
            <a:extLst>
              <a:ext uri="{FF2B5EF4-FFF2-40B4-BE49-F238E27FC236}">
                <a16:creationId xmlns:a16="http://schemas.microsoft.com/office/drawing/2014/main" id="{AF8DDFA1-EC78-41B3-B671-D1E837B514EB}"/>
              </a:ext>
            </a:extLst>
          </p:cNvPr>
          <p:cNvSpPr>
            <a:spLocks noGrp="1"/>
          </p:cNvSpPr>
          <p:nvPr>
            <p:ph type="body" sz="quarter" idx="15" hasCustomPrompt="1"/>
          </p:nvPr>
        </p:nvSpPr>
        <p:spPr>
          <a:xfrm>
            <a:off x="575998" y="3109233"/>
            <a:ext cx="5966117" cy="590513"/>
          </a:xfrm>
        </p:spPr>
        <p:txBody>
          <a:bodyPr>
            <a:noAutofit/>
          </a:bodyPr>
          <a:lstStyle>
            <a:lvl1pPr marL="0" indent="0" algn="l">
              <a:lnSpc>
                <a:spcPts val="3000"/>
              </a:lnSpc>
              <a:buFontTx/>
              <a:buNone/>
              <a:defRPr sz="2400" b="1" cap="none" baseline="0">
                <a:solidFill>
                  <a:srgbClr val="C7D300"/>
                </a:solidFill>
                <a:latin typeface="+mj-lt"/>
              </a:defRPr>
            </a:lvl1pPr>
            <a:lvl2pPr marL="269875" indent="0" algn="r">
              <a:buFontTx/>
              <a:buNone/>
              <a:defRPr sz="3900">
                <a:solidFill>
                  <a:schemeClr val="tx2"/>
                </a:solidFill>
              </a:defRPr>
            </a:lvl2pPr>
            <a:lvl3pPr marL="449262" indent="0" algn="r">
              <a:buFontTx/>
              <a:buNone/>
              <a:defRPr sz="3900">
                <a:solidFill>
                  <a:schemeClr val="tx2"/>
                </a:solidFill>
              </a:defRPr>
            </a:lvl3pPr>
            <a:lvl4pPr marL="720725" indent="0" algn="r">
              <a:buFontTx/>
              <a:buNone/>
              <a:defRPr sz="3900">
                <a:solidFill>
                  <a:schemeClr val="tx2"/>
                </a:solidFill>
              </a:defRPr>
            </a:lvl4pPr>
            <a:lvl5pPr marL="981075" indent="0" algn="r">
              <a:buFontTx/>
              <a:buNone/>
              <a:defRPr sz="3900">
                <a:solidFill>
                  <a:schemeClr val="tx2"/>
                </a:solidFill>
              </a:defRPr>
            </a:lvl5pPr>
          </a:lstStyle>
          <a:p>
            <a:pPr lvl="0"/>
            <a:r>
              <a:rPr lang="de-DE" dirty="0" err="1"/>
              <a:t>Subtitle</a:t>
            </a:r>
            <a:endParaRPr lang="de-DE" dirty="0"/>
          </a:p>
        </p:txBody>
      </p:sp>
      <p:sp>
        <p:nvSpPr>
          <p:cNvPr id="21" name="Textplatzhalter 16">
            <a:extLst>
              <a:ext uri="{FF2B5EF4-FFF2-40B4-BE49-F238E27FC236}">
                <a16:creationId xmlns:a16="http://schemas.microsoft.com/office/drawing/2014/main" id="{607331F4-E293-4DBD-99A9-E9F0BE6A5432}"/>
              </a:ext>
            </a:extLst>
          </p:cNvPr>
          <p:cNvSpPr>
            <a:spLocks noGrp="1"/>
          </p:cNvSpPr>
          <p:nvPr>
            <p:ph type="body" sz="quarter" idx="18" hasCustomPrompt="1"/>
          </p:nvPr>
        </p:nvSpPr>
        <p:spPr>
          <a:xfrm>
            <a:off x="575999" y="2768991"/>
            <a:ext cx="5966115" cy="340242"/>
          </a:xfrm>
        </p:spPr>
        <p:txBody>
          <a:bodyPr/>
          <a:lstStyle>
            <a:lvl1pPr marL="0" indent="0" algn="l">
              <a:buNone/>
              <a:defRPr sz="2800" b="1" cap="none" baseline="0">
                <a:solidFill>
                  <a:srgbClr val="C7D300"/>
                </a:solidFill>
                <a:latin typeface="+mj-lt"/>
              </a:defRPr>
            </a:lvl1pPr>
          </a:lstStyle>
          <a:p>
            <a:pPr lvl="0"/>
            <a:r>
              <a:rPr lang="de-DE" dirty="0"/>
              <a:t>Topic </a:t>
            </a:r>
            <a:r>
              <a:rPr lang="de-DE" dirty="0" err="1"/>
              <a:t>of</a:t>
            </a:r>
            <a:r>
              <a:rPr lang="de-DE" dirty="0"/>
              <a:t> </a:t>
            </a:r>
            <a:r>
              <a:rPr lang="de-DE" dirty="0" err="1"/>
              <a:t>the</a:t>
            </a:r>
            <a:r>
              <a:rPr lang="de-DE" dirty="0"/>
              <a:t> </a:t>
            </a:r>
            <a:r>
              <a:rPr lang="de-DE" dirty="0" err="1"/>
              <a:t>event</a:t>
            </a:r>
            <a:endParaRPr lang="de-DE" dirty="0"/>
          </a:p>
        </p:txBody>
      </p:sp>
      <p:sp>
        <p:nvSpPr>
          <p:cNvPr id="3" name="Titel 5">
            <a:extLst>
              <a:ext uri="{FF2B5EF4-FFF2-40B4-BE49-F238E27FC236}">
                <a16:creationId xmlns:a16="http://schemas.microsoft.com/office/drawing/2014/main" id="{51845D9D-E6FC-1D59-CEC4-CB6814EDE547}"/>
              </a:ext>
            </a:extLst>
          </p:cNvPr>
          <p:cNvSpPr>
            <a:spLocks noGrp="1"/>
          </p:cNvSpPr>
          <p:nvPr>
            <p:ph type="ctrTitle" idx="4294967295"/>
          </p:nvPr>
        </p:nvSpPr>
        <p:spPr>
          <a:xfrm>
            <a:off x="576000" y="723900"/>
            <a:ext cx="6061900" cy="722515"/>
          </a:xfrm>
        </p:spPr>
        <p:txBody>
          <a:bodyPr/>
          <a:lstStyle>
            <a:lvl1pPr algn="l">
              <a:lnSpc>
                <a:spcPts val="3800"/>
              </a:lnSpc>
              <a:defRPr sz="3200" baseline="0">
                <a:latin typeface="+mj-lt"/>
              </a:defRPr>
            </a:lvl1pPr>
          </a:lstStyle>
          <a:p>
            <a:r>
              <a:rPr lang="de-DE" sz="3800" dirty="0"/>
              <a:t>Mastertitelformat bearbeiten</a:t>
            </a:r>
          </a:p>
        </p:txBody>
      </p:sp>
    </p:spTree>
    <p:extLst>
      <p:ext uri="{BB962C8B-B14F-4D97-AF65-F5344CB8AC3E}">
        <p14:creationId xmlns:p14="http://schemas.microsoft.com/office/powerpoint/2010/main" val="673161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AEE">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a:xfrm>
            <a:off x="576427" y="6479381"/>
            <a:ext cx="823004" cy="192021"/>
          </a:xfrm>
        </p:spPr>
        <p:txBody>
          <a:bodyPr/>
          <a:lstStyle/>
          <a:p>
            <a:pPr algn="l"/>
            <a:fld id="{C51A9893-5461-F341-A6C1-307FCC7AB937}" type="slidenum">
              <a:rPr lang="de-DE" smtClean="0"/>
              <a:pPr algn="l"/>
              <a:t>‹Nr.›</a:t>
            </a:fld>
            <a:endParaRPr lang="de-DE" dirty="0"/>
          </a:p>
        </p:txBody>
      </p:sp>
      <p:sp>
        <p:nvSpPr>
          <p:cNvPr id="7" name="Textplatzhalter 5">
            <a:extLst>
              <a:ext uri="{FF2B5EF4-FFF2-40B4-BE49-F238E27FC236}">
                <a16:creationId xmlns:a16="http://schemas.microsoft.com/office/drawing/2014/main" id="{301EB0F2-E6EA-55CF-BD2D-2E41384DE7DE}"/>
              </a:ext>
            </a:extLst>
          </p:cNvPr>
          <p:cNvSpPr>
            <a:spLocks noGrp="1"/>
          </p:cNvSpPr>
          <p:nvPr>
            <p:ph type="body" sz="quarter" idx="4294967295" hasCustomPrompt="1"/>
          </p:nvPr>
        </p:nvSpPr>
        <p:spPr>
          <a:xfrm>
            <a:off x="576000" y="1454407"/>
            <a:ext cx="7152725" cy="328129"/>
          </a:xfrm>
        </p:spPr>
        <p:txBody>
          <a:bodyPr/>
          <a:lstStyle>
            <a:lvl1pPr marL="269875" indent="-269875" algn="l">
              <a:defRPr/>
            </a:lvl1pPr>
          </a:lstStyle>
          <a:p>
            <a:pPr marL="0" indent="0">
              <a:buNone/>
            </a:pPr>
            <a:r>
              <a:rPr lang="en-US" dirty="0"/>
              <a:t>Subhead</a:t>
            </a:r>
            <a:endParaRPr lang="de-DE" dirty="0"/>
          </a:p>
        </p:txBody>
      </p:sp>
      <p:sp>
        <p:nvSpPr>
          <p:cNvPr id="10" name="Titel 9">
            <a:extLst>
              <a:ext uri="{FF2B5EF4-FFF2-40B4-BE49-F238E27FC236}">
                <a16:creationId xmlns:a16="http://schemas.microsoft.com/office/drawing/2014/main" id="{65CD6029-B91A-036D-DCA3-DA6250DB4D6C}"/>
              </a:ext>
            </a:extLst>
          </p:cNvPr>
          <p:cNvSpPr>
            <a:spLocks noGrp="1"/>
          </p:cNvSpPr>
          <p:nvPr>
            <p:ph type="title"/>
          </p:nvPr>
        </p:nvSpPr>
        <p:spPr/>
        <p:txBody>
          <a:bodyPr/>
          <a:lstStyle>
            <a:lvl1pPr>
              <a:lnSpc>
                <a:spcPts val="3000"/>
              </a:lnSpc>
              <a:defRPr sz="2600"/>
            </a:lvl1pPr>
          </a:lstStyle>
          <a:p>
            <a:r>
              <a:rPr lang="de-DE" dirty="0"/>
              <a:t>Mastertitelformat bearbeiten</a:t>
            </a:r>
          </a:p>
        </p:txBody>
      </p:sp>
    </p:spTree>
    <p:extLst>
      <p:ext uri="{BB962C8B-B14F-4D97-AF65-F5344CB8AC3E}">
        <p14:creationId xmlns:p14="http://schemas.microsoft.com/office/powerpoint/2010/main" val="3609880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 Grafik">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A69AC35-6F31-4E37-970B-03AAB2B6560F}"/>
              </a:ext>
            </a:extLst>
          </p:cNvPr>
          <p:cNvSpPr/>
          <p:nvPr userDrawn="1"/>
        </p:nvSpPr>
        <p:spPr>
          <a:xfrm>
            <a:off x="6716684" y="257696"/>
            <a:ext cx="2128058" cy="1505790"/>
          </a:xfrm>
          <a:prstGeom prst="rect">
            <a:avLst/>
          </a:prstGeom>
          <a:solidFill>
            <a:schemeClr val="bg1"/>
          </a:solidFill>
        </p:spPr>
        <p:txBody>
          <a:bodyPr wrap="none" lIns="0" tIns="0" rIns="0" bIns="0" rtlCol="0" anchor="ctr">
            <a:noAutofit/>
          </a:bodyPr>
          <a:lstStyle/>
          <a:p>
            <a:pPr algn="ctr"/>
            <a:endParaRPr lang="de-DE" dirty="0"/>
          </a:p>
        </p:txBody>
      </p:sp>
      <p:sp>
        <p:nvSpPr>
          <p:cNvPr id="7" name="Inhaltsplatzhalter 6"/>
          <p:cNvSpPr>
            <a:spLocks noGrp="1"/>
          </p:cNvSpPr>
          <p:nvPr>
            <p:ph sz="quarter" idx="12" hasCustomPrompt="1"/>
          </p:nvPr>
        </p:nvSpPr>
        <p:spPr>
          <a:xfrm>
            <a:off x="576425" y="415636"/>
            <a:ext cx="7993284" cy="5629464"/>
          </a:xfrm>
        </p:spPr>
        <p:txBody>
          <a:bodyPr/>
          <a:lstStyle>
            <a:lvl1pPr marL="0" indent="0">
              <a:buFontTx/>
              <a:buNone/>
              <a:defRPr sz="2000" b="1" baseline="0">
                <a:solidFill>
                  <a:srgbClr val="C7D300"/>
                </a:solidFill>
                <a:latin typeface="+mj-lt"/>
              </a:defRPr>
            </a:lvl1pPr>
            <a:lvl2pPr marL="269875" indent="0">
              <a:buFontTx/>
              <a:buNone/>
              <a:defRPr/>
            </a:lvl2pPr>
            <a:lvl3pPr marL="449262" indent="0">
              <a:buFontTx/>
              <a:buNone/>
              <a:defRPr/>
            </a:lvl3pPr>
            <a:lvl4pPr marL="720725" indent="0">
              <a:buFontTx/>
              <a:buNone/>
              <a:defRPr/>
            </a:lvl4pPr>
            <a:lvl5pPr marL="981075" indent="0">
              <a:buFontTx/>
              <a:buNone/>
              <a:defRPr/>
            </a:lvl5pPr>
          </a:lstStyle>
          <a:p>
            <a:pPr lvl="0"/>
            <a:r>
              <a:rPr lang="de-DE" dirty="0"/>
              <a:t>Place </a:t>
            </a:r>
            <a:r>
              <a:rPr lang="de-DE" dirty="0" err="1"/>
              <a:t>picture</a:t>
            </a:r>
            <a:r>
              <a:rPr lang="de-DE" dirty="0"/>
              <a:t> </a:t>
            </a:r>
            <a:r>
              <a:rPr lang="de-DE" dirty="0" err="1"/>
              <a:t>or</a:t>
            </a:r>
            <a:r>
              <a:rPr lang="de-DE" dirty="0"/>
              <a:t> </a:t>
            </a:r>
            <a:r>
              <a:rPr lang="de-DE" dirty="0" err="1"/>
              <a:t>illustration</a:t>
            </a:r>
            <a:endParaRPr lang="de-DE" dirty="0"/>
          </a:p>
        </p:txBody>
      </p:sp>
      <p:sp>
        <p:nvSpPr>
          <p:cNvPr id="2" name="Foliennummernplatzhalter 3">
            <a:extLst>
              <a:ext uri="{FF2B5EF4-FFF2-40B4-BE49-F238E27FC236}">
                <a16:creationId xmlns:a16="http://schemas.microsoft.com/office/drawing/2014/main" id="{CE3D1C81-E4FD-6611-6D0E-702E6F72CE13}"/>
              </a:ext>
            </a:extLst>
          </p:cNvPr>
          <p:cNvSpPr txBox="1">
            <a:spLocks/>
          </p:cNvSpPr>
          <p:nvPr userDrawn="1"/>
        </p:nvSpPr>
        <p:spPr>
          <a:xfrm>
            <a:off x="576427" y="6479381"/>
            <a:ext cx="823004" cy="192021"/>
          </a:xfrm>
          <a:prstGeom prst="rect">
            <a:avLst/>
          </a:prstGeom>
        </p:spPr>
        <p:txBody>
          <a:bodyPr vert="horz" lIns="0" tIns="0" rIns="0" bIns="0" rtlCol="0" anchor="t" anchorCtr="0"/>
          <a:lstStyle>
            <a:defPPr>
              <a:defRPr lang="de-DE"/>
            </a:defPPr>
            <a:lvl1pPr marL="0" algn="r" defTabSz="457200" rtl="0" eaLnBrk="1" latinLnBrk="0" hangingPunct="1">
              <a:defRPr sz="900" kern="1200">
                <a:solidFill>
                  <a:srgbClr val="818586"/>
                </a:solidFill>
                <a:latin typeface="DIN Next LT Pro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51A9893-5461-F341-A6C1-307FCC7AB937}" type="slidenum">
              <a:rPr lang="de-DE" smtClean="0"/>
              <a:pPr algn="l"/>
              <a:t>‹Nr.›</a:t>
            </a:fld>
            <a:endParaRPr lang="de-DE" dirty="0"/>
          </a:p>
        </p:txBody>
      </p:sp>
    </p:spTree>
    <p:extLst>
      <p:ext uri="{BB962C8B-B14F-4D97-AF65-F5344CB8AC3E}">
        <p14:creationId xmlns:p14="http://schemas.microsoft.com/office/powerpoint/2010/main" val="12387660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Text AEE">
    <p:spTree>
      <p:nvGrpSpPr>
        <p:cNvPr id="1" name=""/>
        <p:cNvGrpSpPr/>
        <p:nvPr/>
      </p:nvGrpSpPr>
      <p:grpSpPr>
        <a:xfrm>
          <a:off x="0" y="0"/>
          <a:ext cx="0" cy="0"/>
          <a:chOff x="0" y="0"/>
          <a:chExt cx="0" cy="0"/>
        </a:xfrm>
      </p:grpSpPr>
      <p:sp>
        <p:nvSpPr>
          <p:cNvPr id="3" name="Parallelogramm 2">
            <a:extLst>
              <a:ext uri="{FF2B5EF4-FFF2-40B4-BE49-F238E27FC236}">
                <a16:creationId xmlns:a16="http://schemas.microsoft.com/office/drawing/2014/main" id="{725D8248-3E07-7AD3-894A-07DB37F03C98}"/>
              </a:ext>
            </a:extLst>
          </p:cNvPr>
          <p:cNvSpPr>
            <a:spLocks/>
          </p:cNvSpPr>
          <p:nvPr userDrawn="1"/>
        </p:nvSpPr>
        <p:spPr>
          <a:xfrm>
            <a:off x="7656576" y="-14746"/>
            <a:ext cx="1500578" cy="6878841"/>
          </a:xfrm>
          <a:custGeom>
            <a:avLst/>
            <a:gdLst>
              <a:gd name="connsiteX0" fmla="*/ 0 w 3299012"/>
              <a:gd name="connsiteY0" fmla="*/ 6872745 h 6872745"/>
              <a:gd name="connsiteX1" fmla="*/ 1605035 w 3299012"/>
              <a:gd name="connsiteY1" fmla="*/ 0 h 6872745"/>
              <a:gd name="connsiteX2" fmla="*/ 3299012 w 3299012"/>
              <a:gd name="connsiteY2" fmla="*/ 0 h 6872745"/>
              <a:gd name="connsiteX3" fmla="*/ 1693977 w 3299012"/>
              <a:gd name="connsiteY3" fmla="*/ 6872745 h 6872745"/>
              <a:gd name="connsiteX4" fmla="*/ 0 w 3299012"/>
              <a:gd name="connsiteY4" fmla="*/ 6872745 h 6872745"/>
              <a:gd name="connsiteX0" fmla="*/ 0 w 1693977"/>
              <a:gd name="connsiteY0" fmla="*/ 6872745 h 6872745"/>
              <a:gd name="connsiteX1" fmla="*/ 1605035 w 1693977"/>
              <a:gd name="connsiteY1" fmla="*/ 0 h 6872745"/>
              <a:gd name="connsiteX2" fmla="*/ 1415348 w 1693977"/>
              <a:gd name="connsiteY2" fmla="*/ 4590288 h 6872745"/>
              <a:gd name="connsiteX3" fmla="*/ 1693977 w 1693977"/>
              <a:gd name="connsiteY3" fmla="*/ 6872745 h 6872745"/>
              <a:gd name="connsiteX4" fmla="*/ 0 w 1693977"/>
              <a:gd name="connsiteY4" fmla="*/ 6872745 h 6872745"/>
              <a:gd name="connsiteX0" fmla="*/ 0 w 1693977"/>
              <a:gd name="connsiteY0" fmla="*/ 6872745 h 6872745"/>
              <a:gd name="connsiteX1" fmla="*/ 1605035 w 1693977"/>
              <a:gd name="connsiteY1" fmla="*/ 0 h 6872745"/>
              <a:gd name="connsiteX2" fmla="*/ 1616516 w 1693977"/>
              <a:gd name="connsiteY2" fmla="*/ 4504944 h 6872745"/>
              <a:gd name="connsiteX3" fmla="*/ 1693977 w 1693977"/>
              <a:gd name="connsiteY3" fmla="*/ 6872745 h 6872745"/>
              <a:gd name="connsiteX4" fmla="*/ 0 w 1693977"/>
              <a:gd name="connsiteY4" fmla="*/ 6872745 h 6872745"/>
              <a:gd name="connsiteX0" fmla="*/ 0 w 1616516"/>
              <a:gd name="connsiteY0" fmla="*/ 6872745 h 6903225"/>
              <a:gd name="connsiteX1" fmla="*/ 1605035 w 1616516"/>
              <a:gd name="connsiteY1" fmla="*/ 0 h 6903225"/>
              <a:gd name="connsiteX2" fmla="*/ 1616516 w 1616516"/>
              <a:gd name="connsiteY2" fmla="*/ 4504944 h 6903225"/>
              <a:gd name="connsiteX3" fmla="*/ 1322121 w 1616516"/>
              <a:gd name="connsiteY3" fmla="*/ 6903225 h 6903225"/>
              <a:gd name="connsiteX4" fmla="*/ 0 w 1616516"/>
              <a:gd name="connsiteY4" fmla="*/ 6872745 h 6903225"/>
              <a:gd name="connsiteX0" fmla="*/ 0 w 1620825"/>
              <a:gd name="connsiteY0" fmla="*/ 6872745 h 6872745"/>
              <a:gd name="connsiteX1" fmla="*/ 1605035 w 1620825"/>
              <a:gd name="connsiteY1" fmla="*/ 0 h 6872745"/>
              <a:gd name="connsiteX2" fmla="*/ 1616516 w 1620825"/>
              <a:gd name="connsiteY2" fmla="*/ 4504944 h 6872745"/>
              <a:gd name="connsiteX3" fmla="*/ 1620825 w 1620825"/>
              <a:gd name="connsiteY3" fmla="*/ 6860553 h 6872745"/>
              <a:gd name="connsiteX4" fmla="*/ 0 w 1620825"/>
              <a:gd name="connsiteY4" fmla="*/ 6872745 h 6872745"/>
              <a:gd name="connsiteX0" fmla="*/ 0 w 1620825"/>
              <a:gd name="connsiteY0" fmla="*/ 6872745 h 6878841"/>
              <a:gd name="connsiteX1" fmla="*/ 1605035 w 1620825"/>
              <a:gd name="connsiteY1" fmla="*/ 0 h 6878841"/>
              <a:gd name="connsiteX2" fmla="*/ 1616516 w 1620825"/>
              <a:gd name="connsiteY2" fmla="*/ 4504944 h 6878841"/>
              <a:gd name="connsiteX3" fmla="*/ 1620825 w 1620825"/>
              <a:gd name="connsiteY3" fmla="*/ 6878841 h 6878841"/>
              <a:gd name="connsiteX4" fmla="*/ 0 w 1620825"/>
              <a:gd name="connsiteY4" fmla="*/ 6872745 h 6878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825" h="6878841">
                <a:moveTo>
                  <a:pt x="0" y="6872745"/>
                </a:moveTo>
                <a:lnTo>
                  <a:pt x="1605035" y="0"/>
                </a:lnTo>
                <a:lnTo>
                  <a:pt x="1616516" y="4504944"/>
                </a:lnTo>
                <a:cubicBezTo>
                  <a:pt x="1617952" y="5290147"/>
                  <a:pt x="1619389" y="6093638"/>
                  <a:pt x="1620825" y="6878841"/>
                </a:cubicBezTo>
                <a:lnTo>
                  <a:pt x="0" y="6872745"/>
                </a:lnTo>
                <a:close/>
              </a:path>
            </a:pathLst>
          </a:custGeom>
          <a:gradFill>
            <a:gsLst>
              <a:gs pos="48000">
                <a:srgbClr val="A1CAEE"/>
              </a:gs>
              <a:gs pos="0">
                <a:srgbClr val="DEF58C"/>
              </a:gs>
              <a:gs pos="25000">
                <a:srgbClr val="C7D300"/>
              </a:gs>
            </a:gsLst>
            <a:lin ang="5400000" scaled="1"/>
          </a:gradFill>
        </p:spPr>
        <p:txBody>
          <a:bodyPr wrap="none" lIns="0" tIns="0" rIns="0" bIns="0" rtlCol="0" anchor="ctr">
            <a:noAutofit/>
          </a:bodyPr>
          <a:lstStyle/>
          <a:p>
            <a:pPr algn="ctr"/>
            <a:r>
              <a:rPr lang="de-DE" dirty="0"/>
              <a:t>                                       </a:t>
            </a:r>
          </a:p>
        </p:txBody>
      </p:sp>
      <p:sp>
        <p:nvSpPr>
          <p:cNvPr id="10" name="Textplatzhalter 9"/>
          <p:cNvSpPr>
            <a:spLocks noGrp="1"/>
          </p:cNvSpPr>
          <p:nvPr>
            <p:ph type="body" sz="quarter" idx="14" hasCustomPrompt="1"/>
          </p:nvPr>
        </p:nvSpPr>
        <p:spPr>
          <a:xfrm>
            <a:off x="576426" y="1889390"/>
            <a:ext cx="7408800" cy="4099922"/>
          </a:xfrm>
        </p:spPr>
        <p:txBody>
          <a:bodyPr/>
          <a:lstStyle>
            <a:lvl1pPr marL="0" indent="0">
              <a:buFontTx/>
              <a:buNone/>
              <a:defRPr sz="1800" baseline="0">
                <a:solidFill>
                  <a:srgbClr val="C7D300"/>
                </a:solidFill>
                <a:latin typeface="+mn-lt"/>
              </a:defRPr>
            </a:lvl1pPr>
            <a:lvl2pPr marL="269875" indent="0">
              <a:buFontTx/>
              <a:buNone/>
              <a:defRPr/>
            </a:lvl2pPr>
            <a:lvl3pPr marL="449262" indent="0">
              <a:buFontTx/>
              <a:buNone/>
              <a:defRPr/>
            </a:lvl3pPr>
            <a:lvl4pPr marL="720725" indent="0">
              <a:buFontTx/>
              <a:buNone/>
              <a:defRPr/>
            </a:lvl4pPr>
            <a:lvl5pPr marL="981075" indent="0">
              <a:buFontTx/>
              <a:buNone/>
              <a:defRPr/>
            </a:lvl5pPr>
          </a:lstStyle>
          <a:p>
            <a:pPr lvl="0"/>
            <a:r>
              <a:rPr lang="de-DE" dirty="0"/>
              <a:t>Text                   </a:t>
            </a:r>
          </a:p>
        </p:txBody>
      </p:sp>
      <p:sp>
        <p:nvSpPr>
          <p:cNvPr id="7" name="Titel 1">
            <a:extLst>
              <a:ext uri="{FF2B5EF4-FFF2-40B4-BE49-F238E27FC236}">
                <a16:creationId xmlns:a16="http://schemas.microsoft.com/office/drawing/2014/main" id="{FFB1DC41-F86D-40E4-BAC5-E625BA327BC1}"/>
              </a:ext>
            </a:extLst>
          </p:cNvPr>
          <p:cNvSpPr>
            <a:spLocks noGrp="1"/>
          </p:cNvSpPr>
          <p:nvPr>
            <p:ph type="title" hasCustomPrompt="1"/>
          </p:nvPr>
        </p:nvSpPr>
        <p:spPr>
          <a:xfrm>
            <a:off x="576000" y="517827"/>
            <a:ext cx="6061900" cy="596078"/>
          </a:xfrm>
        </p:spPr>
        <p:txBody>
          <a:bodyPr/>
          <a:lstStyle>
            <a:lvl1pPr>
              <a:defRPr cap="none">
                <a:solidFill>
                  <a:srgbClr val="C7D300"/>
                </a:solidFill>
                <a:latin typeface="+mj-lt"/>
              </a:defRPr>
            </a:lvl1pPr>
          </a:lstStyle>
          <a:p>
            <a:r>
              <a:rPr lang="de-DE" dirty="0"/>
              <a:t>Headline</a:t>
            </a:r>
            <a:br>
              <a:rPr lang="de-DE" dirty="0"/>
            </a:br>
            <a:endParaRPr lang="de-DE" dirty="0"/>
          </a:p>
        </p:txBody>
      </p:sp>
      <p:sp>
        <p:nvSpPr>
          <p:cNvPr id="9" name="Textplatzhalter 7">
            <a:extLst>
              <a:ext uri="{FF2B5EF4-FFF2-40B4-BE49-F238E27FC236}">
                <a16:creationId xmlns:a16="http://schemas.microsoft.com/office/drawing/2014/main" id="{04677D1B-C5D1-4260-9859-13F86391D460}"/>
              </a:ext>
            </a:extLst>
          </p:cNvPr>
          <p:cNvSpPr>
            <a:spLocks noGrp="1"/>
          </p:cNvSpPr>
          <p:nvPr>
            <p:ph type="body" sz="quarter" idx="13" hasCustomPrompt="1"/>
          </p:nvPr>
        </p:nvSpPr>
        <p:spPr>
          <a:xfrm>
            <a:off x="576262" y="1457583"/>
            <a:ext cx="7408963" cy="231538"/>
          </a:xfrm>
        </p:spPr>
        <p:txBody>
          <a:bodyPr wrap="square">
            <a:spAutoFit/>
          </a:bodyPr>
          <a:lstStyle>
            <a:lvl1pPr marL="0" indent="0">
              <a:lnSpc>
                <a:spcPts val="1800"/>
              </a:lnSpc>
              <a:buFontTx/>
              <a:buNone/>
              <a:defRPr sz="2000" b="1" cap="none" baseline="0">
                <a:solidFill>
                  <a:srgbClr val="C7D300"/>
                </a:solidFill>
                <a:latin typeface="+mj-lt"/>
              </a:defRPr>
            </a:lvl1pPr>
          </a:lstStyle>
          <a:p>
            <a:pPr lvl="0"/>
            <a:r>
              <a:rPr lang="de-DE" dirty="0" err="1"/>
              <a:t>Subline</a:t>
            </a:r>
            <a:endParaRPr lang="de-DE" dirty="0"/>
          </a:p>
        </p:txBody>
      </p:sp>
      <p:sp>
        <p:nvSpPr>
          <p:cNvPr id="2" name="Foliennummernplatzhalter 3">
            <a:extLst>
              <a:ext uri="{FF2B5EF4-FFF2-40B4-BE49-F238E27FC236}">
                <a16:creationId xmlns:a16="http://schemas.microsoft.com/office/drawing/2014/main" id="{0A4929DE-24B4-4547-0CA6-9339280197CC}"/>
              </a:ext>
            </a:extLst>
          </p:cNvPr>
          <p:cNvSpPr txBox="1">
            <a:spLocks/>
          </p:cNvSpPr>
          <p:nvPr userDrawn="1"/>
        </p:nvSpPr>
        <p:spPr>
          <a:xfrm>
            <a:off x="576427" y="6479381"/>
            <a:ext cx="823004" cy="192021"/>
          </a:xfrm>
          <a:prstGeom prst="rect">
            <a:avLst/>
          </a:prstGeom>
        </p:spPr>
        <p:txBody>
          <a:bodyPr vert="horz" lIns="0" tIns="0" rIns="0" bIns="0" rtlCol="0" anchor="t" anchorCtr="0"/>
          <a:lstStyle>
            <a:defPPr>
              <a:defRPr lang="de-DE"/>
            </a:defPPr>
            <a:lvl1pPr marL="0" algn="r" defTabSz="457200" rtl="0" eaLnBrk="1" latinLnBrk="0" hangingPunct="1">
              <a:defRPr sz="900" kern="1200">
                <a:solidFill>
                  <a:srgbClr val="818586"/>
                </a:solidFill>
                <a:latin typeface="DIN Next LT Pro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51A9893-5461-F341-A6C1-307FCC7AB937}" type="slidenum">
              <a:rPr lang="de-DE" smtClean="0"/>
              <a:pPr algn="l"/>
              <a:t>‹Nr.›</a:t>
            </a:fld>
            <a:endParaRPr lang="de-DE" dirty="0"/>
          </a:p>
        </p:txBody>
      </p:sp>
      <p:pic>
        <p:nvPicPr>
          <p:cNvPr id="4" name="Grafik 3">
            <a:extLst>
              <a:ext uri="{FF2B5EF4-FFF2-40B4-BE49-F238E27FC236}">
                <a16:creationId xmlns:a16="http://schemas.microsoft.com/office/drawing/2014/main" id="{E79C1691-8A1A-6783-8294-ED9FA027349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59241" y="365327"/>
            <a:ext cx="1454378" cy="1081087"/>
          </a:xfrm>
          <a:prstGeom prst="rect">
            <a:avLst/>
          </a:prstGeom>
        </p:spPr>
      </p:pic>
    </p:spTree>
    <p:extLst>
      <p:ext uri="{BB962C8B-B14F-4D97-AF65-F5344CB8AC3E}">
        <p14:creationId xmlns:p14="http://schemas.microsoft.com/office/powerpoint/2010/main" val="28575228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eadline + Grafik">
    <p:spTree>
      <p:nvGrpSpPr>
        <p:cNvPr id="1" name=""/>
        <p:cNvGrpSpPr/>
        <p:nvPr/>
      </p:nvGrpSpPr>
      <p:grpSpPr>
        <a:xfrm>
          <a:off x="0" y="0"/>
          <a:ext cx="0" cy="0"/>
          <a:chOff x="0" y="0"/>
          <a:chExt cx="0" cy="0"/>
        </a:xfrm>
      </p:grpSpPr>
      <p:sp>
        <p:nvSpPr>
          <p:cNvPr id="7" name="Inhaltsplatzhalter 6"/>
          <p:cNvSpPr>
            <a:spLocks noGrp="1"/>
          </p:cNvSpPr>
          <p:nvPr>
            <p:ph sz="quarter" idx="12" hasCustomPrompt="1"/>
          </p:nvPr>
        </p:nvSpPr>
        <p:spPr>
          <a:xfrm>
            <a:off x="576425" y="1808081"/>
            <a:ext cx="7410459" cy="4237019"/>
          </a:xfrm>
        </p:spPr>
        <p:txBody>
          <a:bodyPr/>
          <a:lstStyle>
            <a:lvl1pPr marL="0" indent="0">
              <a:buFontTx/>
              <a:buNone/>
              <a:defRPr sz="2000" baseline="0">
                <a:solidFill>
                  <a:srgbClr val="C7D300"/>
                </a:solidFill>
                <a:latin typeface="Arial" panose="020B0604020202020204" pitchFamily="34" charset="0"/>
              </a:defRPr>
            </a:lvl1pPr>
            <a:lvl2pPr marL="269875" indent="0">
              <a:buFontTx/>
              <a:buNone/>
              <a:defRPr/>
            </a:lvl2pPr>
            <a:lvl3pPr marL="449262" indent="0">
              <a:buFontTx/>
              <a:buNone/>
              <a:defRPr/>
            </a:lvl3pPr>
            <a:lvl4pPr marL="720725" indent="0">
              <a:buFontTx/>
              <a:buNone/>
              <a:defRPr/>
            </a:lvl4pPr>
            <a:lvl5pPr marL="981075" indent="0">
              <a:buFontTx/>
              <a:buNone/>
              <a:defRPr/>
            </a:lvl5pPr>
          </a:lstStyle>
          <a:p>
            <a:pPr marL="0" marR="0" lvl="0" indent="0" algn="l" defTabSz="457200" rtl="0" eaLnBrk="1" fontAlgn="auto" latinLnBrk="0" hangingPunct="1">
              <a:lnSpc>
                <a:spcPts val="2200"/>
              </a:lnSpc>
              <a:spcBef>
                <a:spcPct val="20000"/>
              </a:spcBef>
              <a:spcAft>
                <a:spcPts val="0"/>
              </a:spcAft>
              <a:buClrTx/>
              <a:buSzTx/>
              <a:buFontTx/>
              <a:buNone/>
              <a:tabLst/>
              <a:defRPr/>
            </a:pPr>
            <a:r>
              <a:rPr lang="de-DE" dirty="0"/>
              <a:t>Place </a:t>
            </a:r>
            <a:r>
              <a:rPr lang="de-DE" dirty="0" err="1"/>
              <a:t>picture</a:t>
            </a:r>
            <a:r>
              <a:rPr lang="de-DE" dirty="0"/>
              <a:t> </a:t>
            </a:r>
            <a:r>
              <a:rPr lang="de-DE" dirty="0" err="1"/>
              <a:t>or</a:t>
            </a:r>
            <a:r>
              <a:rPr lang="de-DE" dirty="0"/>
              <a:t> </a:t>
            </a:r>
            <a:r>
              <a:rPr lang="de-DE" dirty="0" err="1"/>
              <a:t>illustration</a:t>
            </a:r>
            <a:endParaRPr lang="de-DE" dirty="0"/>
          </a:p>
          <a:p>
            <a:pPr lvl="0"/>
            <a:endParaRPr lang="de-DE" dirty="0"/>
          </a:p>
        </p:txBody>
      </p:sp>
      <p:sp>
        <p:nvSpPr>
          <p:cNvPr id="2" name="Titel 1"/>
          <p:cNvSpPr>
            <a:spLocks noGrp="1"/>
          </p:cNvSpPr>
          <p:nvPr>
            <p:ph type="title" hasCustomPrompt="1"/>
          </p:nvPr>
        </p:nvSpPr>
        <p:spPr>
          <a:xfrm>
            <a:off x="576000" y="517826"/>
            <a:ext cx="6061900" cy="629329"/>
          </a:xfrm>
        </p:spPr>
        <p:txBody>
          <a:bodyPr/>
          <a:lstStyle>
            <a:lvl1pPr>
              <a:defRPr>
                <a:solidFill>
                  <a:srgbClr val="C7D300"/>
                </a:solidFill>
                <a:latin typeface="+mj-lt"/>
              </a:defRPr>
            </a:lvl1pPr>
          </a:lstStyle>
          <a:p>
            <a:r>
              <a:rPr lang="de-DE" dirty="0"/>
              <a:t>Headline</a:t>
            </a:r>
          </a:p>
        </p:txBody>
      </p:sp>
      <p:sp>
        <p:nvSpPr>
          <p:cNvPr id="8" name="Textplatzhalter 7"/>
          <p:cNvSpPr>
            <a:spLocks noGrp="1"/>
          </p:cNvSpPr>
          <p:nvPr>
            <p:ph type="body" sz="quarter" idx="13" hasCustomPrompt="1"/>
          </p:nvPr>
        </p:nvSpPr>
        <p:spPr>
          <a:xfrm>
            <a:off x="576263" y="1343973"/>
            <a:ext cx="7415288" cy="231538"/>
          </a:xfrm>
        </p:spPr>
        <p:txBody>
          <a:bodyPr wrap="square">
            <a:spAutoFit/>
          </a:bodyPr>
          <a:lstStyle>
            <a:lvl1pPr marL="0" indent="0">
              <a:lnSpc>
                <a:spcPts val="1800"/>
              </a:lnSpc>
              <a:buFontTx/>
              <a:buNone/>
              <a:defRPr sz="2000" b="1" cap="none" baseline="0">
                <a:solidFill>
                  <a:srgbClr val="C7D300"/>
                </a:solidFill>
                <a:latin typeface="Arial" panose="020B0604020202020204" pitchFamily="34" charset="0"/>
              </a:defRPr>
            </a:lvl1pPr>
          </a:lstStyle>
          <a:p>
            <a:pPr lvl="0"/>
            <a:r>
              <a:rPr lang="de-DE" dirty="0" err="1"/>
              <a:t>Subline</a:t>
            </a:r>
            <a:endParaRPr lang="de-DE" dirty="0"/>
          </a:p>
        </p:txBody>
      </p:sp>
      <p:sp>
        <p:nvSpPr>
          <p:cNvPr id="3" name="Foliennummernplatzhalter 3">
            <a:extLst>
              <a:ext uri="{FF2B5EF4-FFF2-40B4-BE49-F238E27FC236}">
                <a16:creationId xmlns:a16="http://schemas.microsoft.com/office/drawing/2014/main" id="{62F3CE88-D3E9-FD36-2039-3DF305674F1A}"/>
              </a:ext>
            </a:extLst>
          </p:cNvPr>
          <p:cNvSpPr txBox="1">
            <a:spLocks/>
          </p:cNvSpPr>
          <p:nvPr userDrawn="1"/>
        </p:nvSpPr>
        <p:spPr>
          <a:xfrm>
            <a:off x="576427" y="6479381"/>
            <a:ext cx="823004" cy="192021"/>
          </a:xfrm>
          <a:prstGeom prst="rect">
            <a:avLst/>
          </a:prstGeom>
        </p:spPr>
        <p:txBody>
          <a:bodyPr vert="horz" lIns="0" tIns="0" rIns="0" bIns="0" rtlCol="0" anchor="t" anchorCtr="0"/>
          <a:lstStyle>
            <a:defPPr>
              <a:defRPr lang="de-DE"/>
            </a:defPPr>
            <a:lvl1pPr marL="0" algn="r" defTabSz="457200" rtl="0" eaLnBrk="1" latinLnBrk="0" hangingPunct="1">
              <a:defRPr sz="900" kern="1200">
                <a:solidFill>
                  <a:srgbClr val="818586"/>
                </a:solidFill>
                <a:latin typeface="DIN Next LT Pro 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51A9893-5461-F341-A6C1-307FCC7AB937}" type="slidenum">
              <a:rPr lang="de-DE" smtClean="0"/>
              <a:pPr algn="l"/>
              <a:t>‹Nr.›</a:t>
            </a:fld>
            <a:endParaRPr lang="de-DE" dirty="0"/>
          </a:p>
        </p:txBody>
      </p:sp>
    </p:spTree>
    <p:extLst>
      <p:ext uri="{BB962C8B-B14F-4D97-AF65-F5344CB8AC3E}">
        <p14:creationId xmlns:p14="http://schemas.microsoft.com/office/powerpoint/2010/main" val="32635387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Text-Bildspalter AE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9922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elen Dank">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6A4F5EF-4DB7-F56B-38A8-4C36ED7398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1696" y="5252242"/>
            <a:ext cx="2651739" cy="1285692"/>
          </a:xfrm>
          <a:prstGeom prst="rect">
            <a:avLst/>
          </a:prstGeom>
        </p:spPr>
      </p:pic>
      <p:pic>
        <p:nvPicPr>
          <p:cNvPr id="4" name="Grafik 3">
            <a:extLst>
              <a:ext uri="{FF2B5EF4-FFF2-40B4-BE49-F238E27FC236}">
                <a16:creationId xmlns:a16="http://schemas.microsoft.com/office/drawing/2014/main" id="{132335D7-55A2-6CC6-504D-C271299EDB1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258363" y="5569020"/>
            <a:ext cx="2627273" cy="1034228"/>
          </a:xfrm>
          <a:prstGeom prst="rect">
            <a:avLst/>
          </a:prstGeom>
        </p:spPr>
      </p:pic>
      <p:pic>
        <p:nvPicPr>
          <p:cNvPr id="8" name="Grafik 7">
            <a:extLst>
              <a:ext uri="{FF2B5EF4-FFF2-40B4-BE49-F238E27FC236}">
                <a16:creationId xmlns:a16="http://schemas.microsoft.com/office/drawing/2014/main" id="{1CAAA471-BB41-2000-71DF-B2401B4DD511}"/>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6423733" y="5907486"/>
            <a:ext cx="2358571" cy="556623"/>
          </a:xfrm>
          <a:prstGeom prst="rect">
            <a:avLst/>
          </a:prstGeom>
        </p:spPr>
      </p:pic>
    </p:spTree>
    <p:extLst>
      <p:ext uri="{BB962C8B-B14F-4D97-AF65-F5344CB8AC3E}">
        <p14:creationId xmlns:p14="http://schemas.microsoft.com/office/powerpoint/2010/main" val="20797422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76000" y="459636"/>
            <a:ext cx="6061900" cy="986779"/>
          </a:xfrm>
          <a:prstGeom prst="rect">
            <a:avLst/>
          </a:prstGeom>
        </p:spPr>
        <p:txBody>
          <a:bodyPr vert="horz" lIns="0" tIns="0" rIns="0" bIns="0" rtlCol="0" anchor="t" anchorCtr="0">
            <a:noAutofit/>
          </a:bodyPr>
          <a:lstStyle/>
          <a:p>
            <a:r>
              <a:rPr lang="de-DE" dirty="0"/>
              <a:t>Mastertitelformat bearbeiten</a:t>
            </a:r>
            <a:br>
              <a:rPr lang="de-DE" dirty="0"/>
            </a:br>
            <a:endParaRPr lang="de-DE" dirty="0"/>
          </a:p>
        </p:txBody>
      </p:sp>
      <p:sp>
        <p:nvSpPr>
          <p:cNvPr id="3" name="Textplatzhalter 2"/>
          <p:cNvSpPr>
            <a:spLocks noGrp="1"/>
          </p:cNvSpPr>
          <p:nvPr>
            <p:ph type="body" idx="1"/>
          </p:nvPr>
        </p:nvSpPr>
        <p:spPr>
          <a:xfrm>
            <a:off x="576426" y="1778924"/>
            <a:ext cx="8110374" cy="4266176"/>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Foliennummernplatzhalter 10"/>
          <p:cNvSpPr>
            <a:spLocks noGrp="1"/>
          </p:cNvSpPr>
          <p:nvPr>
            <p:ph type="sldNum" sz="quarter" idx="4"/>
          </p:nvPr>
        </p:nvSpPr>
        <p:spPr>
          <a:xfrm>
            <a:off x="576427" y="6479381"/>
            <a:ext cx="401584" cy="192021"/>
          </a:xfrm>
          <a:prstGeom prst="rect">
            <a:avLst/>
          </a:prstGeom>
        </p:spPr>
        <p:txBody>
          <a:bodyPr vert="horz" lIns="0" tIns="0" rIns="0" bIns="0" rtlCol="0" anchor="t" anchorCtr="0"/>
          <a:lstStyle>
            <a:lvl1pPr algn="l">
              <a:defRPr sz="900">
                <a:solidFill>
                  <a:srgbClr val="818586"/>
                </a:solidFill>
                <a:latin typeface="DIN Next LT Pro Light"/>
              </a:defRPr>
            </a:lvl1pPr>
          </a:lstStyle>
          <a:p>
            <a:fld id="{C51A9893-5461-F341-A6C1-307FCC7AB937}" type="slidenum">
              <a:rPr lang="de-DE" smtClean="0"/>
              <a:pPr/>
              <a:t>‹Nr.›</a:t>
            </a:fld>
            <a:endParaRPr lang="de-DE" dirty="0"/>
          </a:p>
        </p:txBody>
      </p:sp>
      <p:pic>
        <p:nvPicPr>
          <p:cNvPr id="4" name="Grafik 3">
            <a:extLst>
              <a:ext uri="{FF2B5EF4-FFF2-40B4-BE49-F238E27FC236}">
                <a16:creationId xmlns:a16="http://schemas.microsoft.com/office/drawing/2014/main" id="{47A43C64-5177-D1AC-DFA7-079E47E560EA}"/>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7359241" y="365327"/>
            <a:ext cx="1454378" cy="1081087"/>
          </a:xfrm>
          <a:prstGeom prst="rect">
            <a:avLst/>
          </a:prstGeom>
        </p:spPr>
      </p:pic>
    </p:spTree>
    <p:extLst>
      <p:ext uri="{BB962C8B-B14F-4D97-AF65-F5344CB8AC3E}">
        <p14:creationId xmlns:p14="http://schemas.microsoft.com/office/powerpoint/2010/main" val="421184154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63" r:id="rId4"/>
    <p:sldLayoutId id="2147483668" r:id="rId5"/>
    <p:sldLayoutId id="2147483665" r:id="rId6"/>
    <p:sldLayoutId id="2147483666" r:id="rId7"/>
  </p:sldLayoutIdLst>
  <p:hf hdr="0" ftr="0" dt="0"/>
  <p:txStyles>
    <p:titleStyle>
      <a:lvl1pPr algn="l" defTabSz="457200" rtl="0" eaLnBrk="1" latinLnBrk="0" hangingPunct="1">
        <a:lnSpc>
          <a:spcPts val="3000"/>
        </a:lnSpc>
        <a:spcBef>
          <a:spcPct val="0"/>
        </a:spcBef>
        <a:buNone/>
        <a:defRPr sz="2800" b="1" i="0" kern="1200" cap="none" baseline="0">
          <a:solidFill>
            <a:srgbClr val="C7D300"/>
          </a:solidFill>
          <a:latin typeface="+mj-lt"/>
          <a:ea typeface="+mj-ea"/>
          <a:cs typeface="+mj-cs"/>
        </a:defRPr>
      </a:lvl1pPr>
    </p:titleStyle>
    <p:bodyStyle>
      <a:lvl1pPr marL="269875" indent="-269875" algn="l" defTabSz="457200" rtl="0" eaLnBrk="1" latinLnBrk="0" hangingPunct="1">
        <a:lnSpc>
          <a:spcPts val="2200"/>
        </a:lnSpc>
        <a:spcBef>
          <a:spcPct val="20000"/>
        </a:spcBef>
        <a:buFont typeface="Arial"/>
        <a:buChar char="•"/>
        <a:defRPr sz="1800" b="1" kern="1200" baseline="0">
          <a:solidFill>
            <a:srgbClr val="C7D300"/>
          </a:solidFill>
          <a:latin typeface="+mj-lt"/>
          <a:ea typeface="+mn-ea"/>
          <a:cs typeface="Calibri" panose="020F0502020204030204" pitchFamily="34" charset="0"/>
        </a:defRPr>
      </a:lvl1pPr>
      <a:lvl2pPr marL="539750" indent="-269875" algn="l" defTabSz="457200" rtl="0" eaLnBrk="1" latinLnBrk="0" hangingPunct="1">
        <a:lnSpc>
          <a:spcPts val="2200"/>
        </a:lnSpc>
        <a:spcBef>
          <a:spcPct val="20000"/>
        </a:spcBef>
        <a:buFont typeface="Arial"/>
        <a:buChar char="–"/>
        <a:defRPr sz="1800" b="1" kern="1200" baseline="0">
          <a:solidFill>
            <a:srgbClr val="C7D300"/>
          </a:solidFill>
          <a:latin typeface="+mj-lt"/>
          <a:ea typeface="+mn-ea"/>
          <a:cs typeface="Calibri" panose="020F0502020204030204" pitchFamily="34" charset="0"/>
        </a:defRPr>
      </a:lvl2pPr>
      <a:lvl3pPr marL="720725" indent="-271463" algn="l" defTabSz="457200" rtl="0" eaLnBrk="1" latinLnBrk="0" hangingPunct="1">
        <a:lnSpc>
          <a:spcPts val="2200"/>
        </a:lnSpc>
        <a:spcBef>
          <a:spcPct val="20000"/>
        </a:spcBef>
        <a:buFont typeface="Arial"/>
        <a:buChar char="•"/>
        <a:tabLst/>
        <a:defRPr sz="1800" kern="1200" baseline="0">
          <a:solidFill>
            <a:srgbClr val="C7D300"/>
          </a:solidFill>
          <a:latin typeface="+mn-lt"/>
          <a:ea typeface="+mn-ea"/>
          <a:cs typeface="Calibri" panose="020F0502020204030204" pitchFamily="34" charset="0"/>
        </a:defRPr>
      </a:lvl3pPr>
      <a:lvl4pPr marL="981075" indent="-260350" algn="l" defTabSz="457200" rtl="0" eaLnBrk="1" latinLnBrk="0" hangingPunct="1">
        <a:lnSpc>
          <a:spcPts val="2200"/>
        </a:lnSpc>
        <a:spcBef>
          <a:spcPct val="20000"/>
        </a:spcBef>
        <a:buFont typeface="Arial"/>
        <a:buChar char="–"/>
        <a:defRPr sz="1800" kern="1200" baseline="0">
          <a:solidFill>
            <a:srgbClr val="C7D300"/>
          </a:solidFill>
          <a:latin typeface="+mn-lt"/>
          <a:ea typeface="+mn-ea"/>
          <a:cs typeface="Calibri" panose="020F0502020204030204" pitchFamily="34" charset="0"/>
        </a:defRPr>
      </a:lvl4pPr>
      <a:lvl5pPr marL="1252538" indent="-271463" algn="l" defTabSz="457200" rtl="0" eaLnBrk="1" latinLnBrk="0" hangingPunct="1">
        <a:lnSpc>
          <a:spcPts val="2200"/>
        </a:lnSpc>
        <a:spcBef>
          <a:spcPct val="20000"/>
        </a:spcBef>
        <a:buFont typeface="Arial"/>
        <a:buChar char="»"/>
        <a:defRPr sz="1800" kern="1200"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445AAFF-E003-F964-0967-F868050B074D}"/>
              </a:ext>
            </a:extLst>
          </p:cNvPr>
          <p:cNvSpPr>
            <a:spLocks noGrp="1"/>
          </p:cNvSpPr>
          <p:nvPr>
            <p:ph type="ctrTitle" idx="4294967295"/>
          </p:nvPr>
        </p:nvSpPr>
        <p:spPr>
          <a:xfrm>
            <a:off x="575999" y="2381112"/>
            <a:ext cx="7610351" cy="1943753"/>
          </a:xfrm>
        </p:spPr>
        <p:txBody>
          <a:bodyPr/>
          <a:lstStyle/>
          <a:p>
            <a:pPr>
              <a:lnSpc>
                <a:spcPct val="100000"/>
              </a:lnSpc>
            </a:pPr>
            <a:r>
              <a:rPr lang="en-GB" sz="3800" noProof="0" dirty="0"/>
              <a:t>From Awareness to Action: Understanding Renewable Energy &amp; Climate Solutions </a:t>
            </a:r>
          </a:p>
        </p:txBody>
      </p:sp>
      <p:pic>
        <p:nvPicPr>
          <p:cNvPr id="2" name="Grafik 1">
            <a:extLst>
              <a:ext uri="{FF2B5EF4-FFF2-40B4-BE49-F238E27FC236}">
                <a16:creationId xmlns:a16="http://schemas.microsoft.com/office/drawing/2014/main" id="{609A7250-45EF-6EA1-117F-E756AE26C4F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693026" y="262701"/>
            <a:ext cx="2098550" cy="15599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83239-A258-F60B-4D01-0EA5F43A79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73D5ED-F250-F5E4-60B8-A1A735D847BD}"/>
              </a:ext>
            </a:extLst>
          </p:cNvPr>
          <p:cNvSpPr>
            <a:spLocks noGrp="1"/>
          </p:cNvSpPr>
          <p:nvPr>
            <p:ph type="title"/>
          </p:nvPr>
        </p:nvSpPr>
        <p:spPr/>
        <p:txBody>
          <a:bodyPr/>
          <a:lstStyle/>
          <a:p>
            <a:r>
              <a:rPr lang="en-GB" noProof="0" dirty="0"/>
              <a:t>Renewable Energy</a:t>
            </a:r>
          </a:p>
        </p:txBody>
      </p:sp>
      <p:sp>
        <p:nvSpPr>
          <p:cNvPr id="6" name="Textplatzhalter 5">
            <a:extLst>
              <a:ext uri="{FF2B5EF4-FFF2-40B4-BE49-F238E27FC236}">
                <a16:creationId xmlns:a16="http://schemas.microsoft.com/office/drawing/2014/main" id="{0777D323-CF9F-9CE6-3451-3CA71743960A}"/>
              </a:ext>
            </a:extLst>
          </p:cNvPr>
          <p:cNvSpPr>
            <a:spLocks noGrp="1"/>
          </p:cNvSpPr>
          <p:nvPr>
            <p:ph type="body" sz="quarter" idx="13"/>
          </p:nvPr>
        </p:nvSpPr>
        <p:spPr>
          <a:xfrm>
            <a:off x="576000" y="3174122"/>
            <a:ext cx="7408963" cy="254878"/>
          </a:xfrm>
        </p:spPr>
        <p:txBody>
          <a:bodyPr/>
          <a:lstStyle/>
          <a:p>
            <a:r>
              <a:rPr lang="en-GB" sz="2800" i="1" dirty="0"/>
              <a:t>What Can You Do?</a:t>
            </a:r>
            <a:endParaRPr lang="en-GB" sz="2800" i="1" noProof="0" dirty="0"/>
          </a:p>
        </p:txBody>
      </p:sp>
      <p:sp>
        <p:nvSpPr>
          <p:cNvPr id="4" name="Textplatzhalter 5">
            <a:extLst>
              <a:ext uri="{FF2B5EF4-FFF2-40B4-BE49-F238E27FC236}">
                <a16:creationId xmlns:a16="http://schemas.microsoft.com/office/drawing/2014/main" id="{5F088097-A3D2-6209-58F5-69B07A6D4886}"/>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7F929E5A-2F09-AE4B-E4E7-52323D5C4BDD}"/>
              </a:ext>
            </a:extLst>
          </p:cNvPr>
          <p:cNvSpPr txBox="1">
            <a:spLocks/>
          </p:cNvSpPr>
          <p:nvPr/>
        </p:nvSpPr>
        <p:spPr>
          <a:xfrm>
            <a:off x="576426" y="2000717"/>
            <a:ext cx="7215024"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ts val="1800"/>
              </a:lnSpc>
              <a:spcBef>
                <a:spcPts val="0"/>
              </a:spcBef>
              <a:spcAft>
                <a:spcPts val="600"/>
              </a:spcAft>
              <a:buFont typeface="Arial" panose="020B0604020202020204" pitchFamily="34" charset="0"/>
              <a:buChar char="•"/>
            </a:pPr>
            <a:endParaRPr lang="en-GB" sz="1400" b="0" noProof="0" dirty="0">
              <a:solidFill>
                <a:schemeClr val="tx1">
                  <a:lumMod val="50000"/>
                  <a:lumOff val="50000"/>
                </a:schemeClr>
              </a:solidFill>
            </a:endParaRPr>
          </a:p>
        </p:txBody>
      </p:sp>
    </p:spTree>
    <p:extLst>
      <p:ext uri="{BB962C8B-B14F-4D97-AF65-F5344CB8AC3E}">
        <p14:creationId xmlns:p14="http://schemas.microsoft.com/office/powerpoint/2010/main" val="137898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16BEE-9EDE-72EF-12C0-2DC388EDB6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A90783-FA1C-9BB5-FAED-A874AEAA872E}"/>
              </a:ext>
            </a:extLst>
          </p:cNvPr>
          <p:cNvSpPr>
            <a:spLocks noGrp="1"/>
          </p:cNvSpPr>
          <p:nvPr>
            <p:ph type="title"/>
          </p:nvPr>
        </p:nvSpPr>
        <p:spPr/>
        <p:txBody>
          <a:bodyPr/>
          <a:lstStyle/>
          <a:p>
            <a:r>
              <a:rPr lang="en-GB" dirty="0"/>
              <a:t>Energy Efficiency</a:t>
            </a:r>
          </a:p>
        </p:txBody>
      </p:sp>
      <p:sp>
        <p:nvSpPr>
          <p:cNvPr id="4" name="Textplatzhalter 5">
            <a:extLst>
              <a:ext uri="{FF2B5EF4-FFF2-40B4-BE49-F238E27FC236}">
                <a16:creationId xmlns:a16="http://schemas.microsoft.com/office/drawing/2014/main" id="{41BBC33D-9C71-4C72-9FAE-CF603D8BE746}"/>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5BB069F6-DC66-53FA-DAA2-261028EE9904}"/>
              </a:ext>
            </a:extLst>
          </p:cNvPr>
          <p:cNvSpPr txBox="1">
            <a:spLocks/>
          </p:cNvSpPr>
          <p:nvPr/>
        </p:nvSpPr>
        <p:spPr>
          <a:xfrm>
            <a:off x="576426" y="1249785"/>
            <a:ext cx="8138204" cy="484575"/>
          </a:xfrm>
          <a:prstGeom prst="rect">
            <a:avLst/>
          </a:prstGeom>
        </p:spPr>
        <p:txBody>
          <a:bodyPr vert="horz" lIns="0" tIns="0" rIns="0" bIns="0" rtlCol="0">
            <a:noAutofit/>
          </a:bodyPr>
          <a:lstStyle>
            <a:defPPr>
              <a:defRPr lang="de-DE"/>
            </a:defPPr>
            <a:lvl1pPr indent="0">
              <a:lnSpc>
                <a:spcPts val="1400"/>
              </a:lnSpc>
              <a:spcBef>
                <a:spcPts val="0"/>
              </a:spcBef>
              <a:spcAft>
                <a:spcPts val="600"/>
              </a:spcAft>
              <a:buFont typeface="Wingdings" charset="2"/>
              <a:buNone/>
              <a:defRPr sz="1200" b="0" cap="none" baseline="0">
                <a:solidFill>
                  <a:schemeClr val="tx1">
                    <a:lumMod val="50000"/>
                    <a:lumOff val="50000"/>
                  </a:schemeClr>
                </a:solidFill>
                <a:latin typeface="+mj-lt"/>
                <a:cs typeface="Calibri" panose="020F0502020204030204" pitchFamily="34" charset="0"/>
              </a:defRPr>
            </a:lvl1pPr>
            <a:lvl2pPr marL="811213" indent="-360363">
              <a:lnSpc>
                <a:spcPts val="2500"/>
              </a:lnSpc>
              <a:spcBef>
                <a:spcPct val="20000"/>
              </a:spcBef>
              <a:buFont typeface="Wingdings" charset="2"/>
              <a:buAutoNum type="arabicPlain"/>
              <a:tabLst/>
              <a:defRPr b="1" cap="none" baseline="0">
                <a:solidFill>
                  <a:srgbClr val="C7D300"/>
                </a:solidFill>
                <a:cs typeface="Calibri" panose="020F0502020204030204" pitchFamily="34" charset="0"/>
              </a:defRPr>
            </a:lvl2pPr>
            <a:lvl3pPr marL="1252538" indent="-441325">
              <a:lnSpc>
                <a:spcPts val="2500"/>
              </a:lnSpc>
              <a:spcBef>
                <a:spcPct val="20000"/>
              </a:spcBef>
              <a:buFont typeface="Wingdings" charset="2"/>
              <a:buAutoNum type="arabicPlain"/>
              <a:tabLst/>
              <a:defRPr cap="none" baseline="0">
                <a:solidFill>
                  <a:srgbClr val="C7D300"/>
                </a:solidFill>
                <a:cs typeface="Calibri" panose="020F0502020204030204" pitchFamily="34" charset="0"/>
              </a:defRPr>
            </a:lvl3pPr>
            <a:lvl4pPr marL="1701800" indent="-449263" defTabSz="2513013">
              <a:lnSpc>
                <a:spcPts val="2500"/>
              </a:lnSpc>
              <a:spcBef>
                <a:spcPct val="20000"/>
              </a:spcBef>
              <a:buFont typeface="Wingdings" charset="2"/>
              <a:buAutoNum type="arabicPlain"/>
              <a:defRPr cap="none" baseline="0">
                <a:solidFill>
                  <a:srgbClr val="C7D300"/>
                </a:solidFill>
                <a:cs typeface="Calibri" panose="020F0502020204030204" pitchFamily="34" charset="0"/>
              </a:defRPr>
            </a:lvl4pPr>
            <a:lvl5pPr marL="2152650" indent="-450850">
              <a:lnSpc>
                <a:spcPts val="2500"/>
              </a:lnSpc>
              <a:spcBef>
                <a:spcPct val="20000"/>
              </a:spcBef>
              <a:buFont typeface="Wingdings" charset="2"/>
              <a:buAutoNum type="arabicPlain"/>
              <a:defRPr cap="none" baseline="0">
                <a:solidFill>
                  <a:srgbClr val="C7D300"/>
                </a:solidFill>
                <a:cs typeface="Calibri" panose="020F0502020204030204" pitchFamily="34" charset="0"/>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ts val="1500"/>
              </a:lnSpc>
            </a:pPr>
            <a:r>
              <a:rPr lang="en-GB" dirty="0"/>
              <a:t>Important and easy ways to reduce resources and costs in the consumption </a:t>
            </a:r>
            <a:br>
              <a:rPr lang="en-GB" dirty="0"/>
            </a:br>
            <a:r>
              <a:rPr lang="en-GB" dirty="0"/>
              <a:t>of </a:t>
            </a:r>
            <a:r>
              <a:rPr lang="en-GB" b="1" dirty="0"/>
              <a:t>power and heating</a:t>
            </a:r>
          </a:p>
        </p:txBody>
      </p:sp>
      <p:sp>
        <p:nvSpPr>
          <p:cNvPr id="7" name="Textfeld 6">
            <a:extLst>
              <a:ext uri="{FF2B5EF4-FFF2-40B4-BE49-F238E27FC236}">
                <a16:creationId xmlns:a16="http://schemas.microsoft.com/office/drawing/2014/main" id="{CAD909D9-E92B-8E19-164F-7BD727111695}"/>
              </a:ext>
            </a:extLst>
          </p:cNvPr>
          <p:cNvSpPr txBox="1"/>
          <p:nvPr/>
        </p:nvSpPr>
        <p:spPr>
          <a:xfrm rot="16200000">
            <a:off x="5837145" y="3096324"/>
            <a:ext cx="6408094" cy="215444"/>
          </a:xfrm>
          <a:prstGeom prst="rect">
            <a:avLst/>
          </a:prstGeom>
          <a:noFill/>
        </p:spPr>
        <p:txBody>
          <a:bodyPr wrap="square">
            <a:spAutoFit/>
          </a:bodyPr>
          <a:lstStyle/>
          <a:p>
            <a:r>
              <a:rPr lang="en-GB" sz="800" dirty="0">
                <a:solidFill>
                  <a:schemeClr val="bg1">
                    <a:lumMod val="95000"/>
                  </a:schemeClr>
                </a:solidFill>
              </a:rPr>
              <a:t>graphic AEE and </a:t>
            </a:r>
            <a:r>
              <a:rPr lang="en-GB" sz="800" b="0" noProof="0" dirty="0">
                <a:solidFill>
                  <a:schemeClr val="bg1">
                    <a:lumMod val="95000"/>
                  </a:schemeClr>
                </a:solidFill>
              </a:rPr>
              <a:t> © </a:t>
            </a:r>
            <a:r>
              <a:rPr lang="en-GB" sz="800" dirty="0">
                <a:solidFill>
                  <a:schemeClr val="bg1">
                    <a:lumMod val="95000"/>
                  </a:schemeClr>
                </a:solidFill>
              </a:rPr>
              <a:t>elenab</a:t>
            </a:r>
            <a:r>
              <a:rPr lang="de-DE" sz="800" dirty="0">
                <a:solidFill>
                  <a:schemeClr val="bg1">
                    <a:lumMod val="95000"/>
                  </a:schemeClr>
                </a:solidFill>
              </a:rPr>
              <a:t>  / istock</a:t>
            </a:r>
            <a:endParaRPr lang="en-GB" sz="800" noProof="0" dirty="0">
              <a:solidFill>
                <a:schemeClr val="bg1">
                  <a:lumMod val="95000"/>
                </a:schemeClr>
              </a:solidFill>
            </a:endParaRPr>
          </a:p>
        </p:txBody>
      </p:sp>
      <p:pic>
        <p:nvPicPr>
          <p:cNvPr id="6" name="Grafik 5">
            <a:extLst>
              <a:ext uri="{FF2B5EF4-FFF2-40B4-BE49-F238E27FC236}">
                <a16:creationId xmlns:a16="http://schemas.microsoft.com/office/drawing/2014/main" id="{B79A1B70-3FFA-C181-60F7-8995EC7F03D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99055" y="1848659"/>
            <a:ext cx="4447110" cy="4447110"/>
          </a:xfrm>
          <a:prstGeom prst="rect">
            <a:avLst/>
          </a:prstGeom>
        </p:spPr>
      </p:pic>
    </p:spTree>
    <p:extLst>
      <p:ext uri="{BB962C8B-B14F-4D97-AF65-F5344CB8AC3E}">
        <p14:creationId xmlns:p14="http://schemas.microsoft.com/office/powerpoint/2010/main" val="100097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D2B9-6515-5137-0BF5-11FDA34ECDCB}"/>
            </a:ext>
          </a:extLst>
        </p:cNvPr>
        <p:cNvGrpSpPr/>
        <p:nvPr/>
      </p:nvGrpSpPr>
      <p:grpSpPr>
        <a:xfrm>
          <a:off x="0" y="0"/>
          <a:ext cx="0" cy="0"/>
          <a:chOff x="0" y="0"/>
          <a:chExt cx="0" cy="0"/>
        </a:xfrm>
      </p:grpSpPr>
      <p:pic>
        <p:nvPicPr>
          <p:cNvPr id="14" name="Grafik 13">
            <a:extLst>
              <a:ext uri="{FF2B5EF4-FFF2-40B4-BE49-F238E27FC236}">
                <a16:creationId xmlns:a16="http://schemas.microsoft.com/office/drawing/2014/main" id="{38DC717B-EEA1-82C9-3BBD-DC4474B0232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99057" y="1861015"/>
            <a:ext cx="4447110" cy="4447110"/>
          </a:xfrm>
          <a:prstGeom prst="rect">
            <a:avLst/>
          </a:prstGeom>
        </p:spPr>
      </p:pic>
      <p:sp>
        <p:nvSpPr>
          <p:cNvPr id="2" name="Titel 1">
            <a:extLst>
              <a:ext uri="{FF2B5EF4-FFF2-40B4-BE49-F238E27FC236}">
                <a16:creationId xmlns:a16="http://schemas.microsoft.com/office/drawing/2014/main" id="{C5F7711B-3896-E61E-C16F-32A678ADD28E}"/>
              </a:ext>
            </a:extLst>
          </p:cNvPr>
          <p:cNvSpPr>
            <a:spLocks noGrp="1"/>
          </p:cNvSpPr>
          <p:nvPr>
            <p:ph type="title"/>
          </p:nvPr>
        </p:nvSpPr>
        <p:spPr/>
        <p:txBody>
          <a:bodyPr/>
          <a:lstStyle/>
          <a:p>
            <a:r>
              <a:rPr lang="en-GB" dirty="0"/>
              <a:t>Energy Efficiency</a:t>
            </a:r>
          </a:p>
        </p:txBody>
      </p:sp>
      <p:sp>
        <p:nvSpPr>
          <p:cNvPr id="4" name="Textplatzhalter 5">
            <a:extLst>
              <a:ext uri="{FF2B5EF4-FFF2-40B4-BE49-F238E27FC236}">
                <a16:creationId xmlns:a16="http://schemas.microsoft.com/office/drawing/2014/main" id="{D342C3A0-824C-0206-EDF7-C1C9E0E1799D}"/>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0213ACF2-2FE6-B8F7-C21B-FFE21DADDD32}"/>
              </a:ext>
            </a:extLst>
          </p:cNvPr>
          <p:cNvSpPr txBox="1">
            <a:spLocks/>
          </p:cNvSpPr>
          <p:nvPr/>
        </p:nvSpPr>
        <p:spPr>
          <a:xfrm>
            <a:off x="576426" y="1237428"/>
            <a:ext cx="8138204" cy="484575"/>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500"/>
              </a:lnSpc>
              <a:spcBef>
                <a:spcPts val="0"/>
              </a:spcBef>
              <a:spcAft>
                <a:spcPts val="600"/>
              </a:spcAft>
              <a:buNone/>
            </a:pPr>
            <a:r>
              <a:rPr lang="en-GB" sz="1200" b="0" dirty="0">
                <a:solidFill>
                  <a:schemeClr val="tx1">
                    <a:lumMod val="50000"/>
                    <a:lumOff val="50000"/>
                  </a:schemeClr>
                </a:solidFill>
              </a:rPr>
              <a:t>Important and easy ways to reduce resources and costs in the consumption </a:t>
            </a:r>
            <a:br>
              <a:rPr lang="en-GB" sz="1200" b="0" dirty="0">
                <a:solidFill>
                  <a:schemeClr val="tx1">
                    <a:lumMod val="50000"/>
                    <a:lumOff val="50000"/>
                  </a:schemeClr>
                </a:solidFill>
              </a:rPr>
            </a:br>
            <a:r>
              <a:rPr lang="en-GB" sz="1200" b="0" dirty="0">
                <a:solidFill>
                  <a:schemeClr val="tx1">
                    <a:lumMod val="50000"/>
                    <a:lumOff val="50000"/>
                  </a:schemeClr>
                </a:solidFill>
              </a:rPr>
              <a:t>of </a:t>
            </a:r>
            <a:r>
              <a:rPr lang="en-GB" sz="1200" dirty="0">
                <a:solidFill>
                  <a:schemeClr val="tx1">
                    <a:lumMod val="50000"/>
                    <a:lumOff val="50000"/>
                  </a:schemeClr>
                </a:solidFill>
              </a:rPr>
              <a:t>power and cooling</a:t>
            </a:r>
          </a:p>
        </p:txBody>
      </p:sp>
      <p:sp>
        <p:nvSpPr>
          <p:cNvPr id="7" name="Textfeld 6">
            <a:extLst>
              <a:ext uri="{FF2B5EF4-FFF2-40B4-BE49-F238E27FC236}">
                <a16:creationId xmlns:a16="http://schemas.microsoft.com/office/drawing/2014/main" id="{BE743CAD-4BCE-58DD-BDE8-7BD68E6AFF03}"/>
              </a:ext>
            </a:extLst>
          </p:cNvPr>
          <p:cNvSpPr txBox="1"/>
          <p:nvPr/>
        </p:nvSpPr>
        <p:spPr>
          <a:xfrm rot="16200000">
            <a:off x="5835462" y="3098007"/>
            <a:ext cx="6411460" cy="215444"/>
          </a:xfrm>
          <a:prstGeom prst="rect">
            <a:avLst/>
          </a:prstGeom>
          <a:noFill/>
        </p:spPr>
        <p:txBody>
          <a:bodyPr wrap="square">
            <a:spAutoFit/>
          </a:bodyPr>
          <a:lstStyle/>
          <a:p>
            <a:r>
              <a:rPr lang="en-GB" sz="800" dirty="0">
                <a:solidFill>
                  <a:schemeClr val="bg1">
                    <a:lumMod val="95000"/>
                  </a:schemeClr>
                </a:solidFill>
              </a:rPr>
              <a:t>graphic AEE and  © elenab</a:t>
            </a:r>
            <a:r>
              <a:rPr lang="de-DE" sz="800" dirty="0">
                <a:solidFill>
                  <a:schemeClr val="bg1">
                    <a:lumMod val="95000"/>
                  </a:schemeClr>
                </a:solidFill>
              </a:rPr>
              <a:t>  / istock</a:t>
            </a:r>
            <a:endParaRPr lang="en-GB" sz="800" dirty="0">
              <a:solidFill>
                <a:schemeClr val="bg1">
                  <a:lumMod val="95000"/>
                </a:schemeClr>
              </a:solidFill>
            </a:endParaRPr>
          </a:p>
        </p:txBody>
      </p:sp>
    </p:spTree>
    <p:extLst>
      <p:ext uri="{BB962C8B-B14F-4D97-AF65-F5344CB8AC3E}">
        <p14:creationId xmlns:p14="http://schemas.microsoft.com/office/powerpoint/2010/main" val="137180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B16DC92-E1EE-BC55-D5A5-C15F818DE3E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02735" y="510822"/>
            <a:ext cx="5612823" cy="6174106"/>
          </a:xfrm>
          <a:prstGeom prst="rect">
            <a:avLst/>
          </a:prstGeom>
        </p:spPr>
      </p:pic>
      <p:sp>
        <p:nvSpPr>
          <p:cNvPr id="11" name="Titel 10">
            <a:extLst>
              <a:ext uri="{FF2B5EF4-FFF2-40B4-BE49-F238E27FC236}">
                <a16:creationId xmlns:a16="http://schemas.microsoft.com/office/drawing/2014/main" id="{ED720AEE-88FD-C189-86AE-A66370C7EE42}"/>
              </a:ext>
            </a:extLst>
          </p:cNvPr>
          <p:cNvSpPr>
            <a:spLocks noGrp="1"/>
          </p:cNvSpPr>
          <p:nvPr>
            <p:ph type="title"/>
          </p:nvPr>
        </p:nvSpPr>
        <p:spPr>
          <a:xfrm>
            <a:off x="539166" y="510822"/>
            <a:ext cx="5932423" cy="596078"/>
          </a:xfrm>
        </p:spPr>
        <p:txBody>
          <a:bodyPr/>
          <a:lstStyle/>
          <a:p>
            <a:pPr>
              <a:lnSpc>
                <a:spcPts val="2600"/>
              </a:lnSpc>
            </a:pPr>
            <a:r>
              <a:rPr lang="en-GB" noProof="0" dirty="0"/>
              <a:t>Energy-Efficient Refurbishment is:</a:t>
            </a:r>
            <a:br>
              <a:rPr lang="en-GB" sz="2000" noProof="0" dirty="0"/>
            </a:br>
            <a:br>
              <a:rPr lang="en-GB" sz="2000" noProof="0" dirty="0"/>
            </a:br>
            <a:endParaRPr lang="en-GB" sz="2000" noProof="0" dirty="0"/>
          </a:p>
        </p:txBody>
      </p:sp>
      <p:pic>
        <p:nvPicPr>
          <p:cNvPr id="4" name="Grafik 3">
            <a:extLst>
              <a:ext uri="{FF2B5EF4-FFF2-40B4-BE49-F238E27FC236}">
                <a16:creationId xmlns:a16="http://schemas.microsoft.com/office/drawing/2014/main" id="{F79A66CA-6F90-191A-B545-43C8B09F866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67550" y="262700"/>
            <a:ext cx="1724025" cy="1281525"/>
          </a:xfrm>
          <a:prstGeom prst="rect">
            <a:avLst/>
          </a:prstGeom>
        </p:spPr>
      </p:pic>
      <p:sp>
        <p:nvSpPr>
          <p:cNvPr id="7" name="Textfeld 6">
            <a:extLst>
              <a:ext uri="{FF2B5EF4-FFF2-40B4-BE49-F238E27FC236}">
                <a16:creationId xmlns:a16="http://schemas.microsoft.com/office/drawing/2014/main" id="{DD9CC932-8DE6-6D6D-80FC-EB5C13A153D9}"/>
              </a:ext>
            </a:extLst>
          </p:cNvPr>
          <p:cNvSpPr txBox="1"/>
          <p:nvPr/>
        </p:nvSpPr>
        <p:spPr>
          <a:xfrm rot="16200000">
            <a:off x="7122859" y="4154937"/>
            <a:ext cx="3836666" cy="215444"/>
          </a:xfrm>
          <a:prstGeom prst="rect">
            <a:avLst/>
          </a:prstGeom>
          <a:noFill/>
        </p:spPr>
        <p:txBody>
          <a:bodyPr wrap="square">
            <a:spAutoFit/>
          </a:bodyPr>
          <a:lstStyle/>
          <a:p>
            <a:r>
              <a:rPr lang="en-GB" sz="800" dirty="0">
                <a:solidFill>
                  <a:schemeClr val="bg1">
                    <a:lumMod val="95000"/>
                  </a:schemeClr>
                </a:solidFill>
              </a:rPr>
              <a:t>graphic</a:t>
            </a:r>
            <a:r>
              <a:rPr lang="en-GB" sz="800" b="0" noProof="0" dirty="0">
                <a:solidFill>
                  <a:schemeClr val="bg1">
                    <a:lumMod val="95000"/>
                  </a:schemeClr>
                </a:solidFill>
              </a:rPr>
              <a:t>: © AEE</a:t>
            </a:r>
            <a:endParaRPr lang="en-GB" sz="800" noProof="0" dirty="0">
              <a:solidFill>
                <a:schemeClr val="bg1">
                  <a:lumMod val="9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B1AD6-15AE-2929-66E0-A4A81EDEF321}"/>
            </a:ext>
          </a:extLst>
        </p:cNvPr>
        <p:cNvGrpSpPr/>
        <p:nvPr/>
      </p:nvGrpSpPr>
      <p:grpSpPr>
        <a:xfrm>
          <a:off x="0" y="0"/>
          <a:ext cx="0" cy="0"/>
          <a:chOff x="0" y="0"/>
          <a:chExt cx="0" cy="0"/>
        </a:xfrm>
      </p:grpSpPr>
      <p:sp>
        <p:nvSpPr>
          <p:cNvPr id="7" name="Flussdiagramm: Manuelle Eingabe 18">
            <a:extLst>
              <a:ext uri="{FF2B5EF4-FFF2-40B4-BE49-F238E27FC236}">
                <a16:creationId xmlns:a16="http://schemas.microsoft.com/office/drawing/2014/main" id="{61014B16-E4AF-452C-D820-74EBAD16B2F3}"/>
              </a:ext>
            </a:extLst>
          </p:cNvPr>
          <p:cNvSpPr/>
          <p:nvPr/>
        </p:nvSpPr>
        <p:spPr>
          <a:xfrm>
            <a:off x="2334646" y="4465968"/>
            <a:ext cx="6814268"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
        <p:nvSpPr>
          <p:cNvPr id="2" name="Titel 1">
            <a:extLst>
              <a:ext uri="{FF2B5EF4-FFF2-40B4-BE49-F238E27FC236}">
                <a16:creationId xmlns:a16="http://schemas.microsoft.com/office/drawing/2014/main" id="{5B030A54-DF67-8AFC-C1C5-379CC6414AAC}"/>
              </a:ext>
            </a:extLst>
          </p:cNvPr>
          <p:cNvSpPr>
            <a:spLocks noGrp="1"/>
          </p:cNvSpPr>
          <p:nvPr>
            <p:ph type="title"/>
          </p:nvPr>
        </p:nvSpPr>
        <p:spPr/>
        <p:txBody>
          <a:bodyPr/>
          <a:lstStyle/>
          <a:p>
            <a:r>
              <a:rPr lang="en-GB" noProof="0" dirty="0"/>
              <a:t>Local Perspective</a:t>
            </a:r>
          </a:p>
        </p:txBody>
      </p:sp>
      <p:sp>
        <p:nvSpPr>
          <p:cNvPr id="6" name="Textplatzhalter 5">
            <a:extLst>
              <a:ext uri="{FF2B5EF4-FFF2-40B4-BE49-F238E27FC236}">
                <a16:creationId xmlns:a16="http://schemas.microsoft.com/office/drawing/2014/main" id="{C37A7681-CF5D-6201-961E-2AB89ABF6861}"/>
              </a:ext>
            </a:extLst>
          </p:cNvPr>
          <p:cNvSpPr>
            <a:spLocks noGrp="1"/>
          </p:cNvSpPr>
          <p:nvPr>
            <p:ph type="body" sz="quarter" idx="13"/>
          </p:nvPr>
        </p:nvSpPr>
        <p:spPr/>
        <p:txBody>
          <a:bodyPr/>
          <a:lstStyle/>
          <a:p>
            <a:pPr marL="0" indent="0">
              <a:buNone/>
            </a:pPr>
            <a:r>
              <a:rPr lang="en-GB" noProof="0" dirty="0"/>
              <a:t>Ukraine</a:t>
            </a:r>
          </a:p>
        </p:txBody>
      </p:sp>
      <p:sp>
        <p:nvSpPr>
          <p:cNvPr id="4" name="Textplatzhalter 5">
            <a:extLst>
              <a:ext uri="{FF2B5EF4-FFF2-40B4-BE49-F238E27FC236}">
                <a16:creationId xmlns:a16="http://schemas.microsoft.com/office/drawing/2014/main" id="{98BBD24C-0657-EBC3-AD5A-310954B59EF0}"/>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DE504B6F-A419-7E17-F399-71EC7328E6B8}"/>
              </a:ext>
            </a:extLst>
          </p:cNvPr>
          <p:cNvSpPr txBox="1">
            <a:spLocks/>
          </p:cNvSpPr>
          <p:nvPr/>
        </p:nvSpPr>
        <p:spPr>
          <a:xfrm>
            <a:off x="576426" y="2000717"/>
            <a:ext cx="7354724"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The National Energy and Climate Plan (NECP) aims to cut greenhouse gas emissions by 35% by 2030 (compared to 1990), </a:t>
            </a:r>
            <a:r>
              <a:rPr lang="en-GB" sz="1400" b="0" dirty="0">
                <a:solidFill>
                  <a:schemeClr val="tx1">
                    <a:lumMod val="50000"/>
                    <a:lumOff val="50000"/>
                  </a:schemeClr>
                </a:solidFill>
              </a:rPr>
              <a:t>increase renewable energy to 27%</a:t>
            </a:r>
            <a:r>
              <a:rPr lang="en-GB" sz="1400" b="0" noProof="0" dirty="0">
                <a:solidFill>
                  <a:schemeClr val="tx1">
                    <a:lumMod val="50000"/>
                    <a:lumOff val="50000"/>
                  </a:schemeClr>
                </a:solidFill>
              </a:rPr>
              <a:t>, achieve climate neutrality by 2050, and phase out coal by 2035</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The full-scale Russian invasion of Ukraine has destroyed critical energy infrastructure causing energy shortages, high costs, and problems for industries like steel</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Post-war reconstruction will focus on renewable energy, as well as energy efficiency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Ukraine’s large agricultural sector offers great potentials to produce biomass</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Solar energy is key to meet climate and renewable energy </a:t>
            </a:r>
            <a:r>
              <a:rPr lang="en-GB" sz="1400" b="0" dirty="0">
                <a:solidFill>
                  <a:schemeClr val="tx1">
                    <a:lumMod val="50000"/>
                    <a:lumOff val="50000"/>
                  </a:schemeClr>
                </a:solidFill>
              </a:rPr>
              <a:t>targets</a:t>
            </a:r>
            <a:r>
              <a:rPr lang="en-GB" sz="1400" b="0" noProof="0" dirty="0">
                <a:solidFill>
                  <a:schemeClr val="tx1">
                    <a:lumMod val="50000"/>
                    <a:lumOff val="50000"/>
                  </a:schemeClr>
                </a:solidFill>
              </a:rPr>
              <a:t> </a:t>
            </a:r>
          </a:p>
        </p:txBody>
      </p:sp>
      <p:sp>
        <p:nvSpPr>
          <p:cNvPr id="5" name="Textfeld 4">
            <a:extLst>
              <a:ext uri="{FF2B5EF4-FFF2-40B4-BE49-F238E27FC236}">
                <a16:creationId xmlns:a16="http://schemas.microsoft.com/office/drawing/2014/main" id="{601F95F9-E54E-604D-D932-B3B036AB91EF}"/>
              </a:ext>
            </a:extLst>
          </p:cNvPr>
          <p:cNvSpPr txBox="1"/>
          <p:nvPr/>
        </p:nvSpPr>
        <p:spPr>
          <a:xfrm rot="16200000">
            <a:off x="6808427" y="2125042"/>
            <a:ext cx="4465529" cy="215444"/>
          </a:xfrm>
          <a:prstGeom prst="rect">
            <a:avLst/>
          </a:prstGeom>
          <a:noFill/>
        </p:spPr>
        <p:txBody>
          <a:bodyPr wrap="square">
            <a:spAutoFit/>
          </a:bodyPr>
          <a:lstStyle/>
          <a:p>
            <a:r>
              <a:rPr lang="en-GB" sz="800" b="0" noProof="0" dirty="0">
                <a:solidFill>
                  <a:schemeClr val="bg1">
                    <a:lumMod val="95000"/>
                  </a:schemeClr>
                </a:solidFill>
              </a:rPr>
              <a:t>photo: © Raimond Spekking / Wiki</a:t>
            </a:r>
            <a:endParaRPr lang="en-GB" sz="800" noProof="0" dirty="0">
              <a:solidFill>
                <a:schemeClr val="bg1">
                  <a:lumMod val="95000"/>
                </a:schemeClr>
              </a:solidFill>
            </a:endParaRPr>
          </a:p>
        </p:txBody>
      </p:sp>
    </p:spTree>
    <p:extLst>
      <p:ext uri="{BB962C8B-B14F-4D97-AF65-F5344CB8AC3E}">
        <p14:creationId xmlns:p14="http://schemas.microsoft.com/office/powerpoint/2010/main" val="99326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7AE8-82C0-A30E-F373-3F0E6487F0F1}"/>
            </a:ext>
          </a:extLst>
        </p:cNvPr>
        <p:cNvGrpSpPr/>
        <p:nvPr/>
      </p:nvGrpSpPr>
      <p:grpSpPr>
        <a:xfrm>
          <a:off x="0" y="0"/>
          <a:ext cx="0" cy="0"/>
          <a:chOff x="0" y="0"/>
          <a:chExt cx="0" cy="0"/>
        </a:xfrm>
      </p:grpSpPr>
      <p:sp>
        <p:nvSpPr>
          <p:cNvPr id="7" name="Flussdiagramm: Manuelle Eingabe 18">
            <a:extLst>
              <a:ext uri="{FF2B5EF4-FFF2-40B4-BE49-F238E27FC236}">
                <a16:creationId xmlns:a16="http://schemas.microsoft.com/office/drawing/2014/main" id="{0E3458DB-3585-943E-4B73-196C1015BCF3}"/>
              </a:ext>
            </a:extLst>
          </p:cNvPr>
          <p:cNvSpPr/>
          <p:nvPr/>
        </p:nvSpPr>
        <p:spPr>
          <a:xfrm>
            <a:off x="2343438" y="4465968"/>
            <a:ext cx="6804000"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
        <p:nvSpPr>
          <p:cNvPr id="2" name="Titel 1">
            <a:extLst>
              <a:ext uri="{FF2B5EF4-FFF2-40B4-BE49-F238E27FC236}">
                <a16:creationId xmlns:a16="http://schemas.microsoft.com/office/drawing/2014/main" id="{637EB3C3-ABA6-8625-59E6-6E6A819C1AAD}"/>
              </a:ext>
            </a:extLst>
          </p:cNvPr>
          <p:cNvSpPr>
            <a:spLocks noGrp="1"/>
          </p:cNvSpPr>
          <p:nvPr>
            <p:ph type="title"/>
          </p:nvPr>
        </p:nvSpPr>
        <p:spPr/>
        <p:txBody>
          <a:bodyPr/>
          <a:lstStyle/>
          <a:p>
            <a:r>
              <a:rPr lang="en-GB" noProof="0" dirty="0"/>
              <a:t>Local Perspective</a:t>
            </a:r>
          </a:p>
        </p:txBody>
      </p:sp>
      <p:sp>
        <p:nvSpPr>
          <p:cNvPr id="6" name="Textplatzhalter 5">
            <a:extLst>
              <a:ext uri="{FF2B5EF4-FFF2-40B4-BE49-F238E27FC236}">
                <a16:creationId xmlns:a16="http://schemas.microsoft.com/office/drawing/2014/main" id="{0F699F99-26CA-2309-648D-E5118EA91047}"/>
              </a:ext>
            </a:extLst>
          </p:cNvPr>
          <p:cNvSpPr>
            <a:spLocks noGrp="1"/>
          </p:cNvSpPr>
          <p:nvPr>
            <p:ph type="body" sz="quarter" idx="13"/>
          </p:nvPr>
        </p:nvSpPr>
        <p:spPr/>
        <p:txBody>
          <a:bodyPr/>
          <a:lstStyle/>
          <a:p>
            <a:pPr marL="0" indent="0">
              <a:buNone/>
            </a:pPr>
            <a:r>
              <a:rPr lang="en-GB" noProof="0" dirty="0"/>
              <a:t>Chernivtsi</a:t>
            </a:r>
          </a:p>
        </p:txBody>
      </p:sp>
      <p:sp>
        <p:nvSpPr>
          <p:cNvPr id="4" name="Textplatzhalter 5">
            <a:extLst>
              <a:ext uri="{FF2B5EF4-FFF2-40B4-BE49-F238E27FC236}">
                <a16:creationId xmlns:a16="http://schemas.microsoft.com/office/drawing/2014/main" id="{8506F423-67E7-9536-A987-FD0EC39CB71C}"/>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B77F2ADB-897C-1EC9-632A-1AD44ECBE138}"/>
              </a:ext>
            </a:extLst>
          </p:cNvPr>
          <p:cNvSpPr txBox="1">
            <a:spLocks/>
          </p:cNvSpPr>
          <p:nvPr/>
        </p:nvSpPr>
        <p:spPr>
          <a:xfrm>
            <a:off x="576426" y="1985299"/>
            <a:ext cx="6948324"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en-US" sz="1400" b="0" dirty="0">
                <a:solidFill>
                  <a:schemeClr val="tx1">
                    <a:lumMod val="50000"/>
                    <a:lumOff val="50000"/>
                  </a:schemeClr>
                </a:solidFill>
              </a:rPr>
              <a:t>• The city has an approved Sustainable Energy and Climate Action Plan as a strategic</a:t>
            </a:r>
            <a:br>
              <a:rPr lang="en-US" sz="1400" b="0" dirty="0">
                <a:solidFill>
                  <a:schemeClr val="tx1">
                    <a:lumMod val="50000"/>
                    <a:lumOff val="50000"/>
                  </a:schemeClr>
                </a:solidFill>
              </a:rPr>
            </a:br>
            <a:r>
              <a:rPr lang="en-US" sz="1400" b="0" dirty="0">
                <a:solidFill>
                  <a:schemeClr val="tx1">
                    <a:lumMod val="50000"/>
                    <a:lumOff val="50000"/>
                  </a:schemeClr>
                </a:solidFill>
              </a:rPr>
              <a:t>  document that guides the municipality in its efforts to reduce energy consumption and </a:t>
            </a:r>
            <a:br>
              <a:rPr lang="en-US" sz="1400" b="0" dirty="0">
                <a:solidFill>
                  <a:schemeClr val="tx1">
                    <a:lumMod val="50000"/>
                    <a:lumOff val="50000"/>
                  </a:schemeClr>
                </a:solidFill>
              </a:rPr>
            </a:br>
            <a:r>
              <a:rPr lang="en-US" sz="1400" b="0" dirty="0">
                <a:solidFill>
                  <a:schemeClr val="tx1">
                    <a:lumMod val="50000"/>
                    <a:lumOff val="50000"/>
                  </a:schemeClr>
                </a:solidFill>
              </a:rPr>
              <a:t>  CO₂ emissions by 2030</a:t>
            </a:r>
            <a:endParaRPr lang="de-DE" sz="1400" b="0" dirty="0">
              <a:solidFill>
                <a:schemeClr val="tx1">
                  <a:lumMod val="50000"/>
                  <a:lumOff val="50000"/>
                </a:schemeClr>
              </a:solidFill>
            </a:endParaRPr>
          </a:p>
          <a:p>
            <a:pPr marL="0" indent="0">
              <a:lnSpc>
                <a:spcPct val="150000"/>
              </a:lnSpc>
              <a:buNone/>
            </a:pPr>
            <a:r>
              <a:rPr lang="en-US" sz="1400" b="0" dirty="0">
                <a:solidFill>
                  <a:schemeClr val="tx1">
                    <a:lumMod val="50000"/>
                    <a:lumOff val="50000"/>
                  </a:schemeClr>
                </a:solidFill>
              </a:rPr>
              <a:t>• The region has a high solar insolation rate, which makes it ideal for implementing    </a:t>
            </a:r>
          </a:p>
          <a:p>
            <a:pPr marL="0" indent="0">
              <a:lnSpc>
                <a:spcPct val="150000"/>
              </a:lnSpc>
              <a:buNone/>
            </a:pPr>
            <a:r>
              <a:rPr lang="en-US" sz="1400" b="0" dirty="0">
                <a:solidFill>
                  <a:schemeClr val="tx1">
                    <a:lumMod val="50000"/>
                    <a:lumOff val="50000"/>
                  </a:schemeClr>
                </a:solidFill>
              </a:rPr>
              <a:t>  projects using solar energy as a source of energy</a:t>
            </a:r>
          </a:p>
          <a:p>
            <a:pPr marL="0" indent="0">
              <a:lnSpc>
                <a:spcPct val="150000"/>
              </a:lnSpc>
              <a:buNone/>
            </a:pPr>
            <a:r>
              <a:rPr lang="en-US" sz="1400" b="0" dirty="0">
                <a:solidFill>
                  <a:schemeClr val="tx1">
                    <a:lumMod val="50000"/>
                    <a:lumOff val="50000"/>
                  </a:schemeClr>
                </a:solidFill>
              </a:rPr>
              <a:t>• The city has already conducted the thermo-modernization of several old public</a:t>
            </a:r>
          </a:p>
          <a:p>
            <a:pPr marL="0" indent="0">
              <a:lnSpc>
                <a:spcPct val="150000"/>
              </a:lnSpc>
              <a:buNone/>
            </a:pPr>
            <a:r>
              <a:rPr lang="en-US" sz="1400" b="0" dirty="0">
                <a:solidFill>
                  <a:schemeClr val="tx1">
                    <a:lumMod val="50000"/>
                    <a:lumOff val="50000"/>
                  </a:schemeClr>
                </a:solidFill>
              </a:rPr>
              <a:t>  buildings, improving energy efficiency and reducing energy consumption, and plans to   </a:t>
            </a:r>
          </a:p>
          <a:p>
            <a:pPr marL="0" indent="0">
              <a:lnSpc>
                <a:spcPct val="150000"/>
              </a:lnSpc>
              <a:buNone/>
            </a:pPr>
            <a:r>
              <a:rPr lang="en-US" sz="1400" b="0" dirty="0">
                <a:solidFill>
                  <a:schemeClr val="tx1">
                    <a:lumMod val="50000"/>
                    <a:lumOff val="50000"/>
                  </a:schemeClr>
                </a:solidFill>
              </a:rPr>
              <a:t>  continue this process</a:t>
            </a:r>
            <a:endParaRPr lang="de-DE" sz="1400" b="0" dirty="0">
              <a:solidFill>
                <a:schemeClr val="tx1">
                  <a:lumMod val="50000"/>
                  <a:lumOff val="50000"/>
                </a:schemeClr>
              </a:solidFill>
            </a:endParaRPr>
          </a:p>
        </p:txBody>
      </p:sp>
      <p:sp>
        <p:nvSpPr>
          <p:cNvPr id="5" name="Textfeld 4">
            <a:extLst>
              <a:ext uri="{FF2B5EF4-FFF2-40B4-BE49-F238E27FC236}">
                <a16:creationId xmlns:a16="http://schemas.microsoft.com/office/drawing/2014/main" id="{99926B8C-E80B-8CE0-AA62-F2AA3AEB5FE8}"/>
              </a:ext>
            </a:extLst>
          </p:cNvPr>
          <p:cNvSpPr txBox="1"/>
          <p:nvPr/>
        </p:nvSpPr>
        <p:spPr>
          <a:xfrm rot="16200000">
            <a:off x="6808427" y="2125042"/>
            <a:ext cx="4465529" cy="215444"/>
          </a:xfrm>
          <a:prstGeom prst="rect">
            <a:avLst/>
          </a:prstGeom>
          <a:noFill/>
        </p:spPr>
        <p:txBody>
          <a:bodyPr wrap="square">
            <a:spAutoFit/>
          </a:bodyPr>
          <a:lstStyle/>
          <a:p>
            <a:r>
              <a:rPr lang="en-GB" sz="800" b="0" noProof="0" dirty="0">
                <a:solidFill>
                  <a:schemeClr val="bg1">
                    <a:lumMod val="95000"/>
                  </a:schemeClr>
                </a:solidFill>
              </a:rPr>
              <a:t>photo: © City of Chernivitsi</a:t>
            </a:r>
            <a:endParaRPr lang="en-GB" sz="800" noProof="0" dirty="0">
              <a:solidFill>
                <a:schemeClr val="bg1">
                  <a:lumMod val="95000"/>
                </a:schemeClr>
              </a:solidFill>
            </a:endParaRPr>
          </a:p>
        </p:txBody>
      </p:sp>
    </p:spTree>
    <p:extLst>
      <p:ext uri="{BB962C8B-B14F-4D97-AF65-F5344CB8AC3E}">
        <p14:creationId xmlns:p14="http://schemas.microsoft.com/office/powerpoint/2010/main" val="618211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2E7E9-A2CB-6B69-29FA-69C5B417CB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F3AEC9-4EB3-AB15-5ECB-AB9435AF7FE5}"/>
              </a:ext>
            </a:extLst>
          </p:cNvPr>
          <p:cNvSpPr>
            <a:spLocks noGrp="1"/>
          </p:cNvSpPr>
          <p:nvPr>
            <p:ph type="title"/>
          </p:nvPr>
        </p:nvSpPr>
        <p:spPr/>
        <p:txBody>
          <a:bodyPr/>
          <a:lstStyle/>
          <a:p>
            <a:r>
              <a:rPr lang="en-GB" noProof="0" dirty="0"/>
              <a:t>Local Perspective</a:t>
            </a:r>
          </a:p>
        </p:txBody>
      </p:sp>
      <p:sp>
        <p:nvSpPr>
          <p:cNvPr id="6" name="Textplatzhalter 5">
            <a:extLst>
              <a:ext uri="{FF2B5EF4-FFF2-40B4-BE49-F238E27FC236}">
                <a16:creationId xmlns:a16="http://schemas.microsoft.com/office/drawing/2014/main" id="{3C6EFA0F-56B9-B91D-57CA-0BB771F885BB}"/>
              </a:ext>
            </a:extLst>
          </p:cNvPr>
          <p:cNvSpPr>
            <a:spLocks noGrp="1"/>
          </p:cNvSpPr>
          <p:nvPr>
            <p:ph type="body" sz="quarter" idx="13"/>
          </p:nvPr>
        </p:nvSpPr>
        <p:spPr/>
        <p:txBody>
          <a:bodyPr/>
          <a:lstStyle/>
          <a:p>
            <a:pPr marL="0" indent="0">
              <a:buNone/>
            </a:pPr>
            <a:r>
              <a:rPr lang="en-GB" noProof="0" dirty="0"/>
              <a:t>Chernivtsi</a:t>
            </a:r>
          </a:p>
        </p:txBody>
      </p:sp>
      <p:sp>
        <p:nvSpPr>
          <p:cNvPr id="4" name="Textplatzhalter 5">
            <a:extLst>
              <a:ext uri="{FF2B5EF4-FFF2-40B4-BE49-F238E27FC236}">
                <a16:creationId xmlns:a16="http://schemas.microsoft.com/office/drawing/2014/main" id="{DD68557F-38F9-C2C8-4384-41A642C779DB}"/>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87EF5831-CB1C-542B-0AEF-72DFF7C70FEB}"/>
              </a:ext>
            </a:extLst>
          </p:cNvPr>
          <p:cNvSpPr txBox="1">
            <a:spLocks/>
          </p:cNvSpPr>
          <p:nvPr/>
        </p:nvSpPr>
        <p:spPr>
          <a:xfrm>
            <a:off x="576426" y="1985299"/>
            <a:ext cx="6948324"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en-US" sz="1400" b="0" dirty="0">
                <a:solidFill>
                  <a:schemeClr val="tx1">
                    <a:lumMod val="50000"/>
                    <a:lumOff val="50000"/>
                  </a:schemeClr>
                </a:solidFill>
              </a:rPr>
              <a:t>• Since the full-scale Russian invasion of Ukraine, the destruction of critical energy   </a:t>
            </a:r>
          </a:p>
          <a:p>
            <a:pPr marL="0" indent="0">
              <a:lnSpc>
                <a:spcPct val="150000"/>
              </a:lnSpc>
              <a:buNone/>
            </a:pPr>
            <a:r>
              <a:rPr lang="en-US" sz="1400" b="0" dirty="0">
                <a:solidFill>
                  <a:schemeClr val="tx1">
                    <a:lumMod val="50000"/>
                    <a:lumOff val="50000"/>
                  </a:schemeClr>
                </a:solidFill>
              </a:rPr>
              <a:t>   infrastructure has caused widespread energy outages in public and private buildings</a:t>
            </a:r>
          </a:p>
          <a:p>
            <a:pPr marL="0" indent="0">
              <a:lnSpc>
                <a:spcPct val="150000"/>
              </a:lnSpc>
              <a:buNone/>
            </a:pPr>
            <a:r>
              <a:rPr lang="en-US" sz="1400" b="0" dirty="0">
                <a:solidFill>
                  <a:schemeClr val="tx1">
                    <a:lumMod val="50000"/>
                    <a:lumOff val="50000"/>
                  </a:schemeClr>
                </a:solidFill>
              </a:rPr>
              <a:t>• Chernivtsi focuses on ensuring a sustainable and autonomous energy supply as well  </a:t>
            </a:r>
          </a:p>
          <a:p>
            <a:pPr marL="0" indent="0">
              <a:lnSpc>
                <a:spcPct val="150000"/>
              </a:lnSpc>
              <a:buNone/>
            </a:pPr>
            <a:r>
              <a:rPr lang="en-US" sz="1400" b="0" dirty="0">
                <a:solidFill>
                  <a:schemeClr val="tx1">
                    <a:lumMod val="50000"/>
                    <a:lumOff val="50000"/>
                  </a:schemeClr>
                </a:solidFill>
              </a:rPr>
              <a:t>  as rebuilding renewable energy infrastructure</a:t>
            </a:r>
          </a:p>
          <a:p>
            <a:pPr marL="0" indent="0">
              <a:lnSpc>
                <a:spcPct val="150000"/>
              </a:lnSpc>
              <a:buNone/>
            </a:pPr>
            <a:r>
              <a:rPr lang="en-US" sz="1400" b="0" dirty="0">
                <a:solidFill>
                  <a:schemeClr val="tx1">
                    <a:lumMod val="50000"/>
                    <a:lumOff val="50000"/>
                  </a:schemeClr>
                </a:solidFill>
              </a:rPr>
              <a:t>• The geographical location of Chernivtsi, in particular its proximity to the eastern </a:t>
            </a:r>
          </a:p>
          <a:p>
            <a:pPr marL="0" indent="0">
              <a:lnSpc>
                <a:spcPct val="150000"/>
              </a:lnSpc>
              <a:buNone/>
            </a:pPr>
            <a:r>
              <a:rPr lang="en-US" sz="1400" b="0" dirty="0">
                <a:solidFill>
                  <a:schemeClr val="tx1">
                    <a:lumMod val="50000"/>
                    <a:lumOff val="50000"/>
                  </a:schemeClr>
                </a:solidFill>
              </a:rPr>
              <a:t>  borders of the EU, creates favorable conditions for development and European   </a:t>
            </a:r>
          </a:p>
          <a:p>
            <a:pPr marL="0" indent="0">
              <a:lnSpc>
                <a:spcPct val="150000"/>
              </a:lnSpc>
              <a:buNone/>
            </a:pPr>
            <a:r>
              <a:rPr lang="en-US" sz="1400" b="0" dirty="0">
                <a:solidFill>
                  <a:schemeClr val="tx1">
                    <a:lumMod val="50000"/>
                    <a:lumOff val="50000"/>
                  </a:schemeClr>
                </a:solidFill>
              </a:rPr>
              <a:t>  integration </a:t>
            </a:r>
            <a:endParaRPr lang="de-DE" sz="1400" b="0" dirty="0">
              <a:solidFill>
                <a:schemeClr val="tx1">
                  <a:lumMod val="50000"/>
                  <a:lumOff val="50000"/>
                </a:schemeClr>
              </a:solidFill>
            </a:endParaRPr>
          </a:p>
        </p:txBody>
      </p:sp>
      <p:sp>
        <p:nvSpPr>
          <p:cNvPr id="5" name="Textfeld 4">
            <a:extLst>
              <a:ext uri="{FF2B5EF4-FFF2-40B4-BE49-F238E27FC236}">
                <a16:creationId xmlns:a16="http://schemas.microsoft.com/office/drawing/2014/main" id="{A85ABC6C-76F1-003B-275E-92E6B3DC36D3}"/>
              </a:ext>
            </a:extLst>
          </p:cNvPr>
          <p:cNvSpPr txBox="1"/>
          <p:nvPr/>
        </p:nvSpPr>
        <p:spPr>
          <a:xfrm rot="16200000">
            <a:off x="6808427" y="2125042"/>
            <a:ext cx="4465529" cy="215444"/>
          </a:xfrm>
          <a:prstGeom prst="rect">
            <a:avLst/>
          </a:prstGeom>
          <a:noFill/>
        </p:spPr>
        <p:txBody>
          <a:bodyPr wrap="square">
            <a:spAutoFit/>
          </a:bodyPr>
          <a:lstStyle/>
          <a:p>
            <a:r>
              <a:rPr lang="en-GB" sz="800" b="0" noProof="0" dirty="0">
                <a:solidFill>
                  <a:schemeClr val="bg1">
                    <a:lumMod val="95000"/>
                  </a:schemeClr>
                </a:solidFill>
              </a:rPr>
              <a:t>photo: © City of Chernivitsi</a:t>
            </a:r>
            <a:endParaRPr lang="en-GB" sz="800" noProof="0" dirty="0">
              <a:solidFill>
                <a:schemeClr val="bg1">
                  <a:lumMod val="95000"/>
                </a:schemeClr>
              </a:solidFill>
            </a:endParaRPr>
          </a:p>
        </p:txBody>
      </p:sp>
      <p:sp>
        <p:nvSpPr>
          <p:cNvPr id="7" name="Flussdiagramm: Manuelle Eingabe 18">
            <a:extLst>
              <a:ext uri="{FF2B5EF4-FFF2-40B4-BE49-F238E27FC236}">
                <a16:creationId xmlns:a16="http://schemas.microsoft.com/office/drawing/2014/main" id="{7DF80488-15AC-BE28-428C-4F4598CCB986}"/>
              </a:ext>
            </a:extLst>
          </p:cNvPr>
          <p:cNvSpPr/>
          <p:nvPr/>
        </p:nvSpPr>
        <p:spPr>
          <a:xfrm>
            <a:off x="2343438" y="4465968"/>
            <a:ext cx="6804000"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Tree>
    <p:extLst>
      <p:ext uri="{BB962C8B-B14F-4D97-AF65-F5344CB8AC3E}">
        <p14:creationId xmlns:p14="http://schemas.microsoft.com/office/powerpoint/2010/main" val="557111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E13E2-BD23-CD13-F1E6-8A46909223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459306-91CD-2D9E-A501-9A10ECD472A7}"/>
              </a:ext>
            </a:extLst>
          </p:cNvPr>
          <p:cNvSpPr>
            <a:spLocks noGrp="1"/>
          </p:cNvSpPr>
          <p:nvPr>
            <p:ph type="title"/>
          </p:nvPr>
        </p:nvSpPr>
        <p:spPr/>
        <p:txBody>
          <a:bodyPr/>
          <a:lstStyle/>
          <a:p>
            <a:r>
              <a:rPr lang="en-GB" noProof="0" dirty="0"/>
              <a:t>Local Perspective</a:t>
            </a:r>
          </a:p>
        </p:txBody>
      </p:sp>
      <p:sp>
        <p:nvSpPr>
          <p:cNvPr id="6" name="Textplatzhalter 5">
            <a:extLst>
              <a:ext uri="{FF2B5EF4-FFF2-40B4-BE49-F238E27FC236}">
                <a16:creationId xmlns:a16="http://schemas.microsoft.com/office/drawing/2014/main" id="{FCA90C91-422F-AEA2-6972-B9BB729B0780}"/>
              </a:ext>
            </a:extLst>
          </p:cNvPr>
          <p:cNvSpPr>
            <a:spLocks noGrp="1"/>
          </p:cNvSpPr>
          <p:nvPr>
            <p:ph type="body" sz="quarter" idx="13"/>
          </p:nvPr>
        </p:nvSpPr>
        <p:spPr/>
        <p:txBody>
          <a:bodyPr/>
          <a:lstStyle/>
          <a:p>
            <a:pPr marL="0" indent="0">
              <a:buNone/>
            </a:pPr>
            <a:r>
              <a:rPr lang="en-GB" noProof="0" dirty="0"/>
              <a:t>Novovolynsk</a:t>
            </a:r>
          </a:p>
        </p:txBody>
      </p:sp>
      <p:sp>
        <p:nvSpPr>
          <p:cNvPr id="4" name="Textplatzhalter 5">
            <a:extLst>
              <a:ext uri="{FF2B5EF4-FFF2-40B4-BE49-F238E27FC236}">
                <a16:creationId xmlns:a16="http://schemas.microsoft.com/office/drawing/2014/main" id="{3FC0D5B2-8E0B-87D6-A1C1-8883EC722078}"/>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E712F396-27AE-94EA-CE4A-81A46870EC0C}"/>
              </a:ext>
            </a:extLst>
          </p:cNvPr>
          <p:cNvSpPr txBox="1">
            <a:spLocks/>
          </p:cNvSpPr>
          <p:nvPr/>
        </p:nvSpPr>
        <p:spPr>
          <a:xfrm>
            <a:off x="576427" y="2000717"/>
            <a:ext cx="6903874"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Several projects such as: “Solar Panels at the Novo Business Support Centre”, “Hybrid Power </a:t>
            </a:r>
            <a:r>
              <a:rPr lang="en-GB" sz="1400" b="0" dirty="0">
                <a:solidFill>
                  <a:schemeClr val="tx1">
                    <a:lumMod val="50000"/>
                    <a:lumOff val="50000"/>
                  </a:schemeClr>
                </a:solidFill>
              </a:rPr>
              <a:t>P</a:t>
            </a:r>
            <a:r>
              <a:rPr lang="en-GB" sz="1400" b="0" noProof="0" dirty="0">
                <a:solidFill>
                  <a:schemeClr val="tx1">
                    <a:lumMod val="50000"/>
                    <a:lumOff val="50000"/>
                  </a:schemeClr>
                </a:solidFill>
              </a:rPr>
              <a:t>lant in the Maternity </a:t>
            </a:r>
            <a:r>
              <a:rPr lang="en-GB" sz="1400" b="0" dirty="0">
                <a:solidFill>
                  <a:schemeClr val="tx1">
                    <a:lumMod val="50000"/>
                    <a:lumOff val="50000"/>
                  </a:schemeClr>
                </a:solidFill>
              </a:rPr>
              <a:t>W</a:t>
            </a:r>
            <a:r>
              <a:rPr lang="en-GB" sz="1400" b="0" noProof="0" dirty="0">
                <a:solidFill>
                  <a:schemeClr val="tx1">
                    <a:lumMod val="50000"/>
                    <a:lumOff val="50000"/>
                  </a:schemeClr>
                </a:solidFill>
              </a:rPr>
              <a:t>ard”, or “Thermal Modernisation of Lyceum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No. 7” have already been successfully implemented </a:t>
            </a:r>
          </a:p>
          <a:p>
            <a:pPr marL="144000" indent="-144000">
              <a:lnSpc>
                <a:spcPct val="150000"/>
              </a:lnSpc>
              <a:spcBef>
                <a:spcPts val="0"/>
              </a:spcBef>
              <a:spcAft>
                <a:spcPts val="600"/>
              </a:spcAft>
              <a:buFont typeface="Arial" panose="020B0604020202020204" pitchFamily="34" charset="0"/>
              <a:buChar char="•"/>
            </a:pPr>
            <a:r>
              <a:rPr lang="de-DE" sz="1400" b="0" dirty="0">
                <a:solidFill>
                  <a:schemeClr val="tx1">
                    <a:lumMod val="50000"/>
                    <a:lumOff val="50000"/>
                  </a:schemeClr>
                </a:solidFill>
              </a:rPr>
              <a:t>New </a:t>
            </a:r>
            <a:r>
              <a:rPr lang="en-US" sz="1400" b="0" dirty="0">
                <a:solidFill>
                  <a:schemeClr val="tx1">
                    <a:lumMod val="50000"/>
                    <a:lumOff val="50000"/>
                  </a:schemeClr>
                </a:solidFill>
              </a:rPr>
              <a:t>project with GIZ: “Green Energy Complex: Eco-modernization of the Shakhtar Sports and Recreation Complex - Climate adaptation for sustainable development” </a:t>
            </a:r>
          </a:p>
          <a:p>
            <a:pPr marL="144000" indent="-144000">
              <a:lnSpc>
                <a:spcPct val="150000"/>
              </a:lnSpc>
              <a:spcBef>
                <a:spcPts val="0"/>
              </a:spcBef>
              <a:spcAft>
                <a:spcPts val="600"/>
              </a:spcAft>
              <a:buFont typeface="Arial" panose="020B0604020202020204" pitchFamily="34" charset="0"/>
              <a:buChar char="•"/>
            </a:pPr>
            <a:r>
              <a:rPr lang="en-US" sz="1400" b="0" dirty="0">
                <a:solidFill>
                  <a:schemeClr val="tx1">
                    <a:lumMod val="50000"/>
                    <a:lumOff val="50000"/>
                  </a:schemeClr>
                </a:solidFill>
              </a:rPr>
              <a:t>T</a:t>
            </a:r>
            <a:r>
              <a:rPr lang="de-DE" sz="1400" b="0" dirty="0">
                <a:solidFill>
                  <a:schemeClr val="tx1">
                    <a:lumMod val="50000"/>
                    <a:lumOff val="50000"/>
                  </a:schemeClr>
                </a:solidFill>
              </a:rPr>
              <a:t>he project wants to transform t</a:t>
            </a:r>
            <a:r>
              <a:rPr lang="en-US" sz="1400" b="0" dirty="0">
                <a:solidFill>
                  <a:schemeClr val="tx1">
                    <a:lumMod val="50000"/>
                    <a:lumOff val="50000"/>
                  </a:schemeClr>
                </a:solidFill>
              </a:rPr>
              <a:t>he façade of the Shakhtar Sports and Recreation Complex (SRC), covering 120 m², into a green wall</a:t>
            </a:r>
          </a:p>
          <a:p>
            <a:pPr marL="144000" indent="-144000">
              <a:lnSpc>
                <a:spcPct val="150000"/>
              </a:lnSpc>
              <a:spcBef>
                <a:spcPts val="0"/>
              </a:spcBef>
              <a:spcAft>
                <a:spcPts val="600"/>
              </a:spcAft>
              <a:buFont typeface="Arial" panose="020B0604020202020204" pitchFamily="34" charset="0"/>
              <a:buChar char="•"/>
            </a:pPr>
            <a:r>
              <a:rPr lang="en-US" sz="1400" b="0" dirty="0">
                <a:solidFill>
                  <a:schemeClr val="tx1">
                    <a:lumMod val="50000"/>
                    <a:lumOff val="50000"/>
                  </a:schemeClr>
                </a:solidFill>
              </a:rPr>
              <a:t>An additional 427 m² of the surrounding area will be converted </a:t>
            </a:r>
            <a:br>
              <a:rPr lang="en-US" sz="1400" b="0" dirty="0">
                <a:solidFill>
                  <a:schemeClr val="tx1">
                    <a:lumMod val="50000"/>
                    <a:lumOff val="50000"/>
                  </a:schemeClr>
                </a:solidFill>
              </a:rPr>
            </a:br>
            <a:r>
              <a:rPr lang="en-US" sz="1400" b="0" dirty="0">
                <a:solidFill>
                  <a:schemeClr val="tx1">
                    <a:lumMod val="50000"/>
                    <a:lumOff val="50000"/>
                  </a:schemeClr>
                </a:solidFill>
              </a:rPr>
              <a:t>into an urban garden, enhancing local biodiversity</a:t>
            </a:r>
            <a:br>
              <a:rPr lang="en-US" sz="1400" b="0" dirty="0">
                <a:solidFill>
                  <a:schemeClr val="tx1">
                    <a:lumMod val="50000"/>
                    <a:lumOff val="50000"/>
                  </a:schemeClr>
                </a:solidFill>
              </a:rPr>
            </a:br>
            <a:r>
              <a:rPr lang="en-US" sz="1400" b="0" dirty="0">
                <a:solidFill>
                  <a:schemeClr val="tx1">
                    <a:lumMod val="50000"/>
                    <a:lumOff val="50000"/>
                  </a:schemeClr>
                </a:solidFill>
              </a:rPr>
              <a:t>and ecosystem services</a:t>
            </a:r>
            <a:endParaRPr lang="en-GB" sz="1400" b="0" noProof="0" dirty="0">
              <a:solidFill>
                <a:schemeClr val="tx1">
                  <a:lumMod val="50000"/>
                  <a:lumOff val="50000"/>
                </a:schemeClr>
              </a:solidFill>
            </a:endParaRPr>
          </a:p>
        </p:txBody>
      </p:sp>
      <p:sp>
        <p:nvSpPr>
          <p:cNvPr id="5" name="Textfeld 4">
            <a:extLst>
              <a:ext uri="{FF2B5EF4-FFF2-40B4-BE49-F238E27FC236}">
                <a16:creationId xmlns:a16="http://schemas.microsoft.com/office/drawing/2014/main" id="{21753EE3-442E-C9CD-B474-DBCE2D323C2F}"/>
              </a:ext>
            </a:extLst>
          </p:cNvPr>
          <p:cNvSpPr txBox="1"/>
          <p:nvPr/>
        </p:nvSpPr>
        <p:spPr>
          <a:xfrm rot="16200000">
            <a:off x="6808427" y="2125042"/>
            <a:ext cx="4465529" cy="215444"/>
          </a:xfrm>
          <a:prstGeom prst="rect">
            <a:avLst/>
          </a:prstGeom>
          <a:noFill/>
        </p:spPr>
        <p:txBody>
          <a:bodyPr wrap="square">
            <a:spAutoFit/>
          </a:bodyPr>
          <a:lstStyle/>
          <a:p>
            <a:r>
              <a:rPr lang="en-GB" sz="800" b="0" noProof="0" dirty="0">
                <a:solidFill>
                  <a:schemeClr val="bg1">
                    <a:lumMod val="95000"/>
                  </a:schemeClr>
                </a:solidFill>
              </a:rPr>
              <a:t>photo: © Myroslava Vlasiuk</a:t>
            </a:r>
            <a:endParaRPr lang="en-GB" sz="800" noProof="0" dirty="0">
              <a:solidFill>
                <a:schemeClr val="bg1">
                  <a:lumMod val="95000"/>
                </a:schemeClr>
              </a:solidFill>
            </a:endParaRPr>
          </a:p>
        </p:txBody>
      </p:sp>
      <p:sp>
        <p:nvSpPr>
          <p:cNvPr id="8" name="Flussdiagramm: Manuelle Eingabe 18">
            <a:extLst>
              <a:ext uri="{FF2B5EF4-FFF2-40B4-BE49-F238E27FC236}">
                <a16:creationId xmlns:a16="http://schemas.microsoft.com/office/drawing/2014/main" id="{0390B663-3017-445A-512E-BE1903D06761}"/>
              </a:ext>
            </a:extLst>
          </p:cNvPr>
          <p:cNvSpPr/>
          <p:nvPr/>
        </p:nvSpPr>
        <p:spPr>
          <a:xfrm>
            <a:off x="2343438" y="4465968"/>
            <a:ext cx="6804000"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Tree>
    <p:extLst>
      <p:ext uri="{BB962C8B-B14F-4D97-AF65-F5344CB8AC3E}">
        <p14:creationId xmlns:p14="http://schemas.microsoft.com/office/powerpoint/2010/main" val="2664797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B974A-6B45-93A0-D1F1-04609DFAC5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83038C-026D-6905-9ABA-2A0C6CEA0268}"/>
              </a:ext>
            </a:extLst>
          </p:cNvPr>
          <p:cNvSpPr>
            <a:spLocks noGrp="1"/>
          </p:cNvSpPr>
          <p:nvPr>
            <p:ph type="title"/>
          </p:nvPr>
        </p:nvSpPr>
        <p:spPr/>
        <p:txBody>
          <a:bodyPr/>
          <a:lstStyle/>
          <a:p>
            <a:r>
              <a:rPr lang="en-GB" noProof="0" dirty="0"/>
              <a:t>Local Perspective</a:t>
            </a:r>
          </a:p>
        </p:txBody>
      </p:sp>
      <p:sp>
        <p:nvSpPr>
          <p:cNvPr id="6" name="Textplatzhalter 5">
            <a:extLst>
              <a:ext uri="{FF2B5EF4-FFF2-40B4-BE49-F238E27FC236}">
                <a16:creationId xmlns:a16="http://schemas.microsoft.com/office/drawing/2014/main" id="{F1821CA4-31A0-8BD8-CA1B-57A94FEF1284}"/>
              </a:ext>
            </a:extLst>
          </p:cNvPr>
          <p:cNvSpPr>
            <a:spLocks noGrp="1"/>
          </p:cNvSpPr>
          <p:nvPr>
            <p:ph type="body" sz="quarter" idx="13"/>
          </p:nvPr>
        </p:nvSpPr>
        <p:spPr/>
        <p:txBody>
          <a:bodyPr/>
          <a:lstStyle/>
          <a:p>
            <a:pPr marL="0" indent="0">
              <a:buNone/>
            </a:pPr>
            <a:r>
              <a:rPr lang="en-GB" noProof="0" dirty="0"/>
              <a:t>Novovolynsk</a:t>
            </a:r>
          </a:p>
        </p:txBody>
      </p:sp>
      <p:sp>
        <p:nvSpPr>
          <p:cNvPr id="4" name="Textplatzhalter 5">
            <a:extLst>
              <a:ext uri="{FF2B5EF4-FFF2-40B4-BE49-F238E27FC236}">
                <a16:creationId xmlns:a16="http://schemas.microsoft.com/office/drawing/2014/main" id="{B95DE0BA-C89D-0329-F1ED-0684322AACE5}"/>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65044EB8-1ED8-3156-422F-E7AF826F10CE}"/>
              </a:ext>
            </a:extLst>
          </p:cNvPr>
          <p:cNvSpPr txBox="1">
            <a:spLocks/>
          </p:cNvSpPr>
          <p:nvPr/>
        </p:nvSpPr>
        <p:spPr>
          <a:xfrm>
            <a:off x="576427" y="2000717"/>
            <a:ext cx="6903874"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ct val="150000"/>
              </a:lnSpc>
              <a:spcBef>
                <a:spcPts val="0"/>
              </a:spcBef>
              <a:spcAft>
                <a:spcPts val="600"/>
              </a:spcAft>
              <a:buFont typeface="Arial" panose="020B0604020202020204" pitchFamily="34" charset="0"/>
              <a:buChar char="•"/>
            </a:pPr>
            <a:r>
              <a:rPr lang="en-US" sz="1400" b="0" dirty="0">
                <a:solidFill>
                  <a:schemeClr val="tx1">
                    <a:lumMod val="50000"/>
                    <a:lumOff val="50000"/>
                  </a:schemeClr>
                </a:solidFill>
              </a:rPr>
              <a:t>Thermal modernization of 1,718 m² of the Shakhtar SRC will achieve annual energy savings of 73.7 MWh and financial savings of 386,600 UAH/year</a:t>
            </a:r>
            <a:endParaRPr lang="de-DE" sz="1400" b="0" dirty="0">
              <a:solidFill>
                <a:schemeClr val="tx1">
                  <a:lumMod val="50000"/>
                  <a:lumOff val="50000"/>
                </a:schemeClr>
              </a:solidFill>
            </a:endParaRPr>
          </a:p>
          <a:p>
            <a:pPr marL="144000" lvl="0" indent="-144000">
              <a:lnSpc>
                <a:spcPct val="150000"/>
              </a:lnSpc>
              <a:spcBef>
                <a:spcPts val="0"/>
              </a:spcBef>
              <a:spcAft>
                <a:spcPts val="600"/>
              </a:spcAft>
              <a:buFont typeface="Arial" panose="020B0604020202020204" pitchFamily="34" charset="0"/>
              <a:buChar char="•"/>
            </a:pPr>
            <a:r>
              <a:rPr lang="en-US" sz="1400" b="0" dirty="0">
                <a:solidFill>
                  <a:schemeClr val="tx1">
                    <a:lumMod val="50000"/>
                    <a:lumOff val="50000"/>
                  </a:schemeClr>
                </a:solidFill>
              </a:rPr>
              <a:t>A 20 kW solar power plant and energy efficiency measures, will lead to an annual reduction of 102 tonnes of CO₂ emissions</a:t>
            </a:r>
          </a:p>
          <a:p>
            <a:pPr marL="144000"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rPr>
              <a:t>900 kW of solar power plants at the critical infrastructure facilities of Vodokanal are planned</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A Sustainable Energy and Climate Action Plan has been developed </a:t>
            </a:r>
          </a:p>
          <a:p>
            <a:pPr marL="144000"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rPr>
              <a:t>Among g</a:t>
            </a:r>
            <a:r>
              <a:rPr lang="en-GB" sz="1400" b="0" noProof="0" dirty="0">
                <a:solidFill>
                  <a:schemeClr val="tx1">
                    <a:lumMod val="50000"/>
                    <a:lumOff val="50000"/>
                  </a:schemeClr>
                </a:solidFill>
              </a:rPr>
              <a:t>oals by 2030 are the reduction of CO₂ emissions,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and increase of the share of renewable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energy sources</a:t>
            </a:r>
          </a:p>
        </p:txBody>
      </p:sp>
      <p:sp>
        <p:nvSpPr>
          <p:cNvPr id="5" name="Textfeld 4">
            <a:extLst>
              <a:ext uri="{FF2B5EF4-FFF2-40B4-BE49-F238E27FC236}">
                <a16:creationId xmlns:a16="http://schemas.microsoft.com/office/drawing/2014/main" id="{2759B65F-34EA-169C-43CA-87DC13E053B1}"/>
              </a:ext>
            </a:extLst>
          </p:cNvPr>
          <p:cNvSpPr txBox="1"/>
          <p:nvPr/>
        </p:nvSpPr>
        <p:spPr>
          <a:xfrm rot="16200000">
            <a:off x="6808427" y="2125042"/>
            <a:ext cx="4465529" cy="215444"/>
          </a:xfrm>
          <a:prstGeom prst="rect">
            <a:avLst/>
          </a:prstGeom>
          <a:noFill/>
        </p:spPr>
        <p:txBody>
          <a:bodyPr wrap="square">
            <a:spAutoFit/>
          </a:bodyPr>
          <a:lstStyle/>
          <a:p>
            <a:r>
              <a:rPr lang="en-GB" sz="800" b="0" noProof="0" dirty="0">
                <a:solidFill>
                  <a:schemeClr val="bg1">
                    <a:lumMod val="95000"/>
                  </a:schemeClr>
                </a:solidFill>
              </a:rPr>
              <a:t>photo: © Myroslava Vlasiuk</a:t>
            </a:r>
            <a:endParaRPr lang="en-GB" sz="800" noProof="0" dirty="0">
              <a:solidFill>
                <a:schemeClr val="bg1">
                  <a:lumMod val="95000"/>
                </a:schemeClr>
              </a:solidFill>
            </a:endParaRPr>
          </a:p>
        </p:txBody>
      </p:sp>
      <p:sp>
        <p:nvSpPr>
          <p:cNvPr id="8" name="Flussdiagramm: Manuelle Eingabe 18">
            <a:extLst>
              <a:ext uri="{FF2B5EF4-FFF2-40B4-BE49-F238E27FC236}">
                <a16:creationId xmlns:a16="http://schemas.microsoft.com/office/drawing/2014/main" id="{A53709D6-B294-EF92-F3B0-CFD1DBD4A26D}"/>
              </a:ext>
            </a:extLst>
          </p:cNvPr>
          <p:cNvSpPr/>
          <p:nvPr/>
        </p:nvSpPr>
        <p:spPr>
          <a:xfrm>
            <a:off x="2343438" y="4465968"/>
            <a:ext cx="6804000"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Tree>
    <p:extLst>
      <p:ext uri="{BB962C8B-B14F-4D97-AF65-F5344CB8AC3E}">
        <p14:creationId xmlns:p14="http://schemas.microsoft.com/office/powerpoint/2010/main" val="278021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3E0A5-E326-0595-81BD-89297AC90A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429973-BA1F-838E-AC10-E0A1884C383D}"/>
              </a:ext>
            </a:extLst>
          </p:cNvPr>
          <p:cNvSpPr>
            <a:spLocks noGrp="1"/>
          </p:cNvSpPr>
          <p:nvPr>
            <p:ph type="title"/>
          </p:nvPr>
        </p:nvSpPr>
        <p:spPr/>
        <p:txBody>
          <a:bodyPr/>
          <a:lstStyle/>
          <a:p>
            <a:r>
              <a:rPr lang="en-GB" noProof="0" dirty="0"/>
              <a:t>Local Perspective</a:t>
            </a:r>
          </a:p>
        </p:txBody>
      </p:sp>
      <p:sp>
        <p:nvSpPr>
          <p:cNvPr id="4" name="Textplatzhalter 5">
            <a:extLst>
              <a:ext uri="{FF2B5EF4-FFF2-40B4-BE49-F238E27FC236}">
                <a16:creationId xmlns:a16="http://schemas.microsoft.com/office/drawing/2014/main" id="{6FB7860E-5CB3-5EB6-696A-596B2133E2C3}"/>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055B1442-B674-F9A8-3075-8C8562C1E3B1}"/>
              </a:ext>
            </a:extLst>
          </p:cNvPr>
          <p:cNvSpPr txBox="1">
            <a:spLocks/>
          </p:cNvSpPr>
          <p:nvPr/>
        </p:nvSpPr>
        <p:spPr>
          <a:xfrm>
            <a:off x="576426" y="2032799"/>
            <a:ext cx="7058188"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The National Energy and Climate Plan (NECP), is a chance to create a coherent and sustainable guideline for energy transition that aligns with the Paris Agreement and the Sofia Declaration of the Green Agenda for the Western Balkans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Challenges are rising temperatures, extreme weather events, drought and water scarcity, hydropower dependency, and environmental degradation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There is a remarkable potential in hydropower, biomass, wind, and photovoltaic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The transition of the coal mining sector with thousands of workers is an important part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of a sustainable and just transition </a:t>
            </a:r>
          </a:p>
          <a:p>
            <a:pPr marL="144000"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rPr>
              <a:t>Plans to focus on energy efficiency in buildings, industry</a:t>
            </a:r>
            <a:br>
              <a:rPr lang="en-GB" sz="1400" b="0" dirty="0">
                <a:solidFill>
                  <a:schemeClr val="tx1">
                    <a:lumMod val="50000"/>
                    <a:lumOff val="50000"/>
                  </a:schemeClr>
                </a:solidFill>
              </a:rPr>
            </a:br>
            <a:r>
              <a:rPr lang="en-GB" sz="1400" b="0" dirty="0">
                <a:solidFill>
                  <a:schemeClr val="tx1">
                    <a:lumMod val="50000"/>
                    <a:lumOff val="50000"/>
                  </a:schemeClr>
                </a:solidFill>
              </a:rPr>
              <a:t>transport, and the public sector</a:t>
            </a:r>
          </a:p>
          <a:p>
            <a:pPr marL="0" indent="0">
              <a:lnSpc>
                <a:spcPts val="1800"/>
              </a:lnSpc>
              <a:spcBef>
                <a:spcPts val="0"/>
              </a:spcBef>
              <a:spcAft>
                <a:spcPts val="600"/>
              </a:spcAft>
              <a:buNone/>
            </a:pPr>
            <a:r>
              <a:rPr lang="en-GB" sz="1400" b="0" dirty="0">
                <a:solidFill>
                  <a:schemeClr val="tx1">
                    <a:lumMod val="50000"/>
                    <a:lumOff val="50000"/>
                  </a:schemeClr>
                </a:solidFill>
              </a:rPr>
              <a:t>   </a:t>
            </a:r>
            <a:endParaRPr lang="en-GB" sz="1400" b="0" noProof="0" dirty="0">
              <a:solidFill>
                <a:schemeClr val="tx1">
                  <a:lumMod val="50000"/>
                  <a:lumOff val="50000"/>
                </a:schemeClr>
              </a:solidFill>
            </a:endParaRPr>
          </a:p>
        </p:txBody>
      </p:sp>
      <p:sp>
        <p:nvSpPr>
          <p:cNvPr id="5" name="Textfeld 4">
            <a:extLst>
              <a:ext uri="{FF2B5EF4-FFF2-40B4-BE49-F238E27FC236}">
                <a16:creationId xmlns:a16="http://schemas.microsoft.com/office/drawing/2014/main" id="{CA378680-59DA-C117-482E-CBED9A7BC127}"/>
              </a:ext>
            </a:extLst>
          </p:cNvPr>
          <p:cNvSpPr txBox="1"/>
          <p:nvPr/>
        </p:nvSpPr>
        <p:spPr>
          <a:xfrm rot="16200000">
            <a:off x="6915030" y="2232084"/>
            <a:ext cx="4252324" cy="215444"/>
          </a:xfrm>
          <a:prstGeom prst="rect">
            <a:avLst/>
          </a:prstGeom>
          <a:noFill/>
        </p:spPr>
        <p:txBody>
          <a:bodyPr wrap="square">
            <a:spAutoFit/>
          </a:bodyPr>
          <a:lstStyle/>
          <a:p>
            <a:r>
              <a:rPr lang="en-GB" sz="800" b="0" noProof="0" dirty="0">
                <a:solidFill>
                  <a:schemeClr val="bg1">
                    <a:lumMod val="95000"/>
                  </a:schemeClr>
                </a:solidFill>
              </a:rPr>
              <a:t>photo: © City of Goražde</a:t>
            </a:r>
            <a:endParaRPr lang="en-GB" sz="800" noProof="0" dirty="0">
              <a:solidFill>
                <a:schemeClr val="bg1">
                  <a:lumMod val="95000"/>
                </a:schemeClr>
              </a:solidFill>
            </a:endParaRPr>
          </a:p>
        </p:txBody>
      </p:sp>
      <p:sp>
        <p:nvSpPr>
          <p:cNvPr id="10" name="Textplatzhalter 5">
            <a:extLst>
              <a:ext uri="{FF2B5EF4-FFF2-40B4-BE49-F238E27FC236}">
                <a16:creationId xmlns:a16="http://schemas.microsoft.com/office/drawing/2014/main" id="{EE850C2A-0D96-3552-ED16-313DB576768D}"/>
              </a:ext>
            </a:extLst>
          </p:cNvPr>
          <p:cNvSpPr txBox="1">
            <a:spLocks/>
          </p:cNvSpPr>
          <p:nvPr/>
        </p:nvSpPr>
        <p:spPr>
          <a:xfrm>
            <a:off x="576262" y="1457583"/>
            <a:ext cx="7408963" cy="231538"/>
          </a:xfrm>
          <a:prstGeom prst="rect">
            <a:avLst/>
          </a:prstGeom>
        </p:spPr>
        <p:txBody>
          <a:bodyPr vert="horz" wrap="square" lIns="0" tIns="0" rIns="0" bIns="0" rtlCol="0">
            <a:spAutoFit/>
          </a:bodyPr>
          <a:lstStyle>
            <a:lvl1pPr marL="0" indent="0" algn="l" defTabSz="457200" rtl="0" eaLnBrk="1" latinLnBrk="0" hangingPunct="1">
              <a:lnSpc>
                <a:spcPts val="1800"/>
              </a:lnSpc>
              <a:spcBef>
                <a:spcPct val="20000"/>
              </a:spcBef>
              <a:buFontTx/>
              <a:buNone/>
              <a:defRPr sz="2000" b="1" kern="1200" cap="none" baseline="0">
                <a:solidFill>
                  <a:srgbClr val="C7D300"/>
                </a:solidFill>
                <a:latin typeface="+mj-lt"/>
                <a:ea typeface="+mn-ea"/>
                <a:cs typeface="Calibri" panose="020F0502020204030204" pitchFamily="34" charset="0"/>
              </a:defRPr>
            </a:lvl1pPr>
            <a:lvl2pPr marL="539750" indent="-269875" algn="l" defTabSz="457200" rtl="0" eaLnBrk="1" latinLnBrk="0" hangingPunct="1">
              <a:lnSpc>
                <a:spcPts val="2200"/>
              </a:lnSpc>
              <a:spcBef>
                <a:spcPct val="20000"/>
              </a:spcBef>
              <a:buFont typeface="Arial"/>
              <a:buChar char="–"/>
              <a:defRPr sz="1800" b="1" kern="1200" baseline="0">
                <a:solidFill>
                  <a:srgbClr val="C7D300"/>
                </a:solidFill>
                <a:latin typeface="+mj-lt"/>
                <a:ea typeface="+mn-ea"/>
                <a:cs typeface="Calibri" panose="020F0502020204030204" pitchFamily="34" charset="0"/>
              </a:defRPr>
            </a:lvl2pPr>
            <a:lvl3pPr marL="720725" indent="-271463" algn="l" defTabSz="457200" rtl="0" eaLnBrk="1" latinLnBrk="0" hangingPunct="1">
              <a:lnSpc>
                <a:spcPts val="2200"/>
              </a:lnSpc>
              <a:spcBef>
                <a:spcPct val="20000"/>
              </a:spcBef>
              <a:buFont typeface="Arial"/>
              <a:buChar char="•"/>
              <a:tabLst/>
              <a:defRPr sz="1800" kern="1200" baseline="0">
                <a:solidFill>
                  <a:srgbClr val="C7D300"/>
                </a:solidFill>
                <a:latin typeface="+mn-lt"/>
                <a:ea typeface="+mn-ea"/>
                <a:cs typeface="Calibri" panose="020F0502020204030204" pitchFamily="34" charset="0"/>
              </a:defRPr>
            </a:lvl3pPr>
            <a:lvl4pPr marL="981075" indent="-260350" algn="l" defTabSz="457200" rtl="0" eaLnBrk="1" latinLnBrk="0" hangingPunct="1">
              <a:lnSpc>
                <a:spcPts val="2200"/>
              </a:lnSpc>
              <a:spcBef>
                <a:spcPct val="20000"/>
              </a:spcBef>
              <a:buFont typeface="Arial"/>
              <a:buChar char="–"/>
              <a:defRPr sz="1800" kern="1200" baseline="0">
                <a:solidFill>
                  <a:srgbClr val="C7D300"/>
                </a:solidFill>
                <a:latin typeface="+mn-lt"/>
                <a:ea typeface="+mn-ea"/>
                <a:cs typeface="Calibri" panose="020F0502020204030204" pitchFamily="34" charset="0"/>
              </a:defRPr>
            </a:lvl4pPr>
            <a:lvl5pPr marL="1252538" indent="-271463" algn="l" defTabSz="457200" rtl="0" eaLnBrk="1" latinLnBrk="0" hangingPunct="1">
              <a:lnSpc>
                <a:spcPts val="2200"/>
              </a:lnSpc>
              <a:spcBef>
                <a:spcPct val="20000"/>
              </a:spcBef>
              <a:buFont typeface="Arial"/>
              <a:buChar char="»"/>
              <a:defRPr sz="1800" kern="1200"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a:t>Bosnia and Herzegovina</a:t>
            </a:r>
            <a:endParaRPr lang="en-GB" dirty="0"/>
          </a:p>
        </p:txBody>
      </p:sp>
      <p:sp>
        <p:nvSpPr>
          <p:cNvPr id="7" name="Flussdiagramm: Manuelle Eingabe 18">
            <a:extLst>
              <a:ext uri="{FF2B5EF4-FFF2-40B4-BE49-F238E27FC236}">
                <a16:creationId xmlns:a16="http://schemas.microsoft.com/office/drawing/2014/main" id="{787DB8DA-B054-0555-B4FF-94F05F90859F}"/>
              </a:ext>
            </a:extLst>
          </p:cNvPr>
          <p:cNvSpPr/>
          <p:nvPr/>
        </p:nvSpPr>
        <p:spPr>
          <a:xfrm>
            <a:off x="2343438" y="4465968"/>
            <a:ext cx="6804000"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Tree>
    <p:extLst>
      <p:ext uri="{BB962C8B-B14F-4D97-AF65-F5344CB8AC3E}">
        <p14:creationId xmlns:p14="http://schemas.microsoft.com/office/powerpoint/2010/main" val="40901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ussdiagramm: Manuelle Eingabe 18">
            <a:extLst>
              <a:ext uri="{FF2B5EF4-FFF2-40B4-BE49-F238E27FC236}">
                <a16:creationId xmlns:a16="http://schemas.microsoft.com/office/drawing/2014/main" id="{3E99B0C5-F9F6-2B81-D720-4AC43991F4F6}"/>
              </a:ext>
            </a:extLst>
          </p:cNvPr>
          <p:cNvSpPr/>
          <p:nvPr/>
        </p:nvSpPr>
        <p:spPr>
          <a:xfrm>
            <a:off x="2329732" y="4472260"/>
            <a:ext cx="6814268"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
        <p:nvSpPr>
          <p:cNvPr id="4" name="Textplatzhalter 5">
            <a:extLst>
              <a:ext uri="{FF2B5EF4-FFF2-40B4-BE49-F238E27FC236}">
                <a16:creationId xmlns:a16="http://schemas.microsoft.com/office/drawing/2014/main" id="{9F6E2D9C-505D-3E32-03A0-FA7A02A2DAD2}"/>
              </a:ext>
            </a:extLst>
          </p:cNvPr>
          <p:cNvSpPr txBox="1">
            <a:spLocks/>
          </p:cNvSpPr>
          <p:nvPr/>
        </p:nvSpPr>
        <p:spPr>
          <a:xfrm>
            <a:off x="576001" y="1997026"/>
            <a:ext cx="7528340"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Scientists have been observing global warming for several decades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The change is happening at an unprecedented speed, faster than any natural climate change in human history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Greenhouse gases like CO₂ and methane, among others, accumulate in the atmosphere,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trap heat and cause the planet to warm; what increases the frequency and intensity of extreme weather events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Human activity, especially the burning of fossil fuels, is the main cause </a:t>
            </a:r>
          </a:p>
          <a:p>
            <a:pPr marL="144000"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rPr>
              <a:t>C</a:t>
            </a:r>
            <a:r>
              <a:rPr lang="en-GB" sz="1400" b="0" noProof="0" dirty="0">
                <a:solidFill>
                  <a:schemeClr val="tx1">
                    <a:lumMod val="50000"/>
                    <a:lumOff val="50000"/>
                  </a:schemeClr>
                </a:solidFill>
              </a:rPr>
              <a:t>ritical tipping points are approaching, possibly leading to irreversible </a:t>
            </a:r>
            <a:br>
              <a:rPr lang="en-GB" sz="1400" b="0" dirty="0">
                <a:solidFill>
                  <a:schemeClr val="tx1">
                    <a:lumMod val="50000"/>
                    <a:lumOff val="50000"/>
                  </a:schemeClr>
                </a:solidFill>
              </a:rPr>
            </a:br>
            <a:r>
              <a:rPr lang="en-GB" sz="1400" b="0" noProof="0" dirty="0">
                <a:solidFill>
                  <a:schemeClr val="tx1">
                    <a:lumMod val="50000"/>
                    <a:lumOff val="50000"/>
                  </a:schemeClr>
                </a:solidFill>
              </a:rPr>
              <a:t>damage to ecosystems and the loss of lives and biodiversity</a:t>
            </a:r>
          </a:p>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2" name="Titel 1">
            <a:extLst>
              <a:ext uri="{FF2B5EF4-FFF2-40B4-BE49-F238E27FC236}">
                <a16:creationId xmlns:a16="http://schemas.microsoft.com/office/drawing/2014/main" id="{9F9B2AE9-C1EB-4D92-9A51-51F6237B62C1}"/>
              </a:ext>
            </a:extLst>
          </p:cNvPr>
          <p:cNvSpPr>
            <a:spLocks noGrp="1"/>
          </p:cNvSpPr>
          <p:nvPr>
            <p:ph type="title"/>
          </p:nvPr>
        </p:nvSpPr>
        <p:spPr/>
        <p:txBody>
          <a:bodyPr/>
          <a:lstStyle/>
          <a:p>
            <a:r>
              <a:rPr lang="en-GB" noProof="0" dirty="0"/>
              <a:t>Climate Change </a:t>
            </a:r>
          </a:p>
        </p:txBody>
      </p:sp>
      <p:sp>
        <p:nvSpPr>
          <p:cNvPr id="6" name="Textplatzhalter 5">
            <a:extLst>
              <a:ext uri="{FF2B5EF4-FFF2-40B4-BE49-F238E27FC236}">
                <a16:creationId xmlns:a16="http://schemas.microsoft.com/office/drawing/2014/main" id="{28B79FD7-1644-45FD-B8E2-0A224D4E2233}"/>
              </a:ext>
            </a:extLst>
          </p:cNvPr>
          <p:cNvSpPr>
            <a:spLocks noGrp="1"/>
          </p:cNvSpPr>
          <p:nvPr>
            <p:ph type="body" sz="quarter" idx="13"/>
          </p:nvPr>
        </p:nvSpPr>
        <p:spPr/>
        <p:txBody>
          <a:bodyPr/>
          <a:lstStyle/>
          <a:p>
            <a:pPr marL="0" indent="0">
              <a:buNone/>
            </a:pPr>
            <a:r>
              <a:rPr lang="en-GB" noProof="0" dirty="0"/>
              <a:t>What Is </a:t>
            </a:r>
            <a:r>
              <a:rPr lang="en-GB" dirty="0"/>
              <a:t>H</a:t>
            </a:r>
            <a:r>
              <a:rPr lang="en-GB" noProof="0" dirty="0"/>
              <a:t>uman-Made Climate Change? </a:t>
            </a:r>
          </a:p>
        </p:txBody>
      </p:sp>
      <p:sp>
        <p:nvSpPr>
          <p:cNvPr id="9" name="Textfeld 8">
            <a:extLst>
              <a:ext uri="{FF2B5EF4-FFF2-40B4-BE49-F238E27FC236}">
                <a16:creationId xmlns:a16="http://schemas.microsoft.com/office/drawing/2014/main" id="{B90B6BB1-FE46-9FEB-3652-0A8BD17B2F75}"/>
              </a:ext>
            </a:extLst>
          </p:cNvPr>
          <p:cNvSpPr txBox="1"/>
          <p:nvPr/>
        </p:nvSpPr>
        <p:spPr>
          <a:xfrm>
            <a:off x="455350" y="5842048"/>
            <a:ext cx="2250272" cy="503599"/>
          </a:xfrm>
          <a:prstGeom prst="rect">
            <a:avLst/>
          </a:prstGeom>
          <a:noFill/>
        </p:spPr>
        <p:txBody>
          <a:bodyPr wrap="square">
            <a:spAutoFit/>
          </a:bodyPr>
          <a:lstStyle/>
          <a:p>
            <a:pPr>
              <a:lnSpc>
                <a:spcPts val="1100"/>
              </a:lnSpc>
              <a:spcBef>
                <a:spcPts val="0"/>
              </a:spcBef>
              <a:spcAft>
                <a:spcPts val="600"/>
              </a:spcAft>
            </a:pPr>
            <a:r>
              <a:rPr lang="en-US" sz="800" kern="1000" noProof="0" dirty="0">
                <a:solidFill>
                  <a:schemeClr val="tx1">
                    <a:lumMod val="50000"/>
                    <a:lumOff val="50000"/>
                  </a:schemeClr>
                </a:solidFill>
              </a:rPr>
              <a:t>Global Warming (above: blue to red) </a:t>
            </a:r>
            <a:br>
              <a:rPr lang="en-US" sz="800" kern="1000" noProof="0" dirty="0">
                <a:solidFill>
                  <a:schemeClr val="tx1">
                    <a:lumMod val="50000"/>
                    <a:lumOff val="50000"/>
                  </a:schemeClr>
                </a:solidFill>
              </a:rPr>
            </a:br>
            <a:r>
              <a:rPr lang="en-US" sz="800" kern="1000" noProof="0" dirty="0">
                <a:solidFill>
                  <a:schemeClr val="tx1">
                    <a:lumMod val="50000"/>
                    <a:lumOff val="50000"/>
                  </a:schemeClr>
                </a:solidFill>
              </a:rPr>
              <a:t>and biodiversity loss (below: green to gray) </a:t>
            </a:r>
            <a:br>
              <a:rPr lang="en-US" sz="800" kern="1000" noProof="0" dirty="0">
                <a:solidFill>
                  <a:schemeClr val="tx1">
                    <a:lumMod val="50000"/>
                    <a:lumOff val="50000"/>
                  </a:schemeClr>
                </a:solidFill>
              </a:rPr>
            </a:br>
            <a:r>
              <a:rPr lang="en-US" sz="800" kern="1000" noProof="0" dirty="0">
                <a:solidFill>
                  <a:schemeClr val="tx1">
                    <a:lumMod val="50000"/>
                    <a:lumOff val="50000"/>
                  </a:schemeClr>
                </a:solidFill>
              </a:rPr>
              <a:t>1970-2020</a:t>
            </a:r>
            <a:endParaRPr lang="en-GB" sz="800" kern="1000" noProof="0" dirty="0">
              <a:solidFill>
                <a:schemeClr val="tx1">
                  <a:lumMod val="50000"/>
                  <a:lumOff val="50000"/>
                </a:schemeClr>
              </a:solidFill>
            </a:endParaRPr>
          </a:p>
        </p:txBody>
      </p:sp>
      <p:sp>
        <p:nvSpPr>
          <p:cNvPr id="11" name="Textfeld 10">
            <a:extLst>
              <a:ext uri="{FF2B5EF4-FFF2-40B4-BE49-F238E27FC236}">
                <a16:creationId xmlns:a16="http://schemas.microsoft.com/office/drawing/2014/main" id="{2E7EA697-1614-61C1-373E-D914A61DE467}"/>
              </a:ext>
            </a:extLst>
          </p:cNvPr>
          <p:cNvSpPr txBox="1"/>
          <p:nvPr/>
        </p:nvSpPr>
        <p:spPr>
          <a:xfrm>
            <a:off x="2755900" y="5744255"/>
            <a:ext cx="7506662" cy="646331"/>
          </a:xfrm>
          <a:prstGeom prst="rect">
            <a:avLst/>
          </a:prstGeom>
          <a:noFill/>
        </p:spPr>
        <p:txBody>
          <a:bodyPr wrap="square">
            <a:spAutoFit/>
          </a:bodyPr>
          <a:lstStyle/>
          <a:p>
            <a:r>
              <a:rPr lang="en-US" sz="3600" b="1" kern="1000" noProof="0" dirty="0">
                <a:solidFill>
                  <a:schemeClr val="bg1"/>
                </a:solidFill>
              </a:rPr>
              <a:t>1970                                 2020</a:t>
            </a:r>
            <a:endParaRPr lang="de-DE" sz="3600" b="1" dirty="0">
              <a:solidFill>
                <a:schemeClr val="bg1"/>
              </a:solidFill>
            </a:endParaRPr>
          </a:p>
        </p:txBody>
      </p:sp>
      <p:sp>
        <p:nvSpPr>
          <p:cNvPr id="5" name="Textfeld 4">
            <a:extLst>
              <a:ext uri="{FF2B5EF4-FFF2-40B4-BE49-F238E27FC236}">
                <a16:creationId xmlns:a16="http://schemas.microsoft.com/office/drawing/2014/main" id="{10F61063-EF21-7B4E-40C8-DF95B053AB19}"/>
              </a:ext>
            </a:extLst>
          </p:cNvPr>
          <p:cNvSpPr txBox="1"/>
          <p:nvPr/>
        </p:nvSpPr>
        <p:spPr>
          <a:xfrm rot="16200000">
            <a:off x="6805062" y="2128408"/>
            <a:ext cx="4472259" cy="215444"/>
          </a:xfrm>
          <a:prstGeom prst="rect">
            <a:avLst/>
          </a:prstGeom>
          <a:noFill/>
        </p:spPr>
        <p:txBody>
          <a:bodyPr wrap="square">
            <a:spAutoFit/>
          </a:bodyPr>
          <a:lstStyle/>
          <a:p>
            <a:r>
              <a:rPr lang="en-GB" sz="800" b="0" noProof="0" dirty="0">
                <a:solidFill>
                  <a:schemeClr val="bg1">
                    <a:lumMod val="95000"/>
                  </a:schemeClr>
                </a:solidFill>
              </a:rPr>
              <a:t>grafic: © biodiversitystripes.info and LPI 2024, Living Planet Index database</a:t>
            </a:r>
            <a:endParaRPr lang="en-GB" sz="800" noProof="0" dirty="0">
              <a:solidFill>
                <a:schemeClr val="bg1">
                  <a:lumMod val="9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CD946-AF63-E6B9-D57A-BAD018D674CC}"/>
            </a:ext>
          </a:extLst>
        </p:cNvPr>
        <p:cNvGrpSpPr/>
        <p:nvPr/>
      </p:nvGrpSpPr>
      <p:grpSpPr>
        <a:xfrm>
          <a:off x="0" y="0"/>
          <a:ext cx="0" cy="0"/>
          <a:chOff x="0" y="0"/>
          <a:chExt cx="0" cy="0"/>
        </a:xfrm>
      </p:grpSpPr>
      <p:sp>
        <p:nvSpPr>
          <p:cNvPr id="5" name="Flussdiagramm: Manuelle Eingabe 18">
            <a:extLst>
              <a:ext uri="{FF2B5EF4-FFF2-40B4-BE49-F238E27FC236}">
                <a16:creationId xmlns:a16="http://schemas.microsoft.com/office/drawing/2014/main" id="{876F16CD-F35B-3C2C-B320-2D4C32222D64}"/>
              </a:ext>
            </a:extLst>
          </p:cNvPr>
          <p:cNvSpPr/>
          <p:nvPr/>
        </p:nvSpPr>
        <p:spPr>
          <a:xfrm>
            <a:off x="2343438" y="4465968"/>
            <a:ext cx="6804000"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
        <p:nvSpPr>
          <p:cNvPr id="6" name="Textplatzhalter 5">
            <a:extLst>
              <a:ext uri="{FF2B5EF4-FFF2-40B4-BE49-F238E27FC236}">
                <a16:creationId xmlns:a16="http://schemas.microsoft.com/office/drawing/2014/main" id="{CA302918-EFAD-DBF5-56A8-83B41FA498A9}"/>
              </a:ext>
            </a:extLst>
          </p:cNvPr>
          <p:cNvSpPr>
            <a:spLocks noGrp="1"/>
          </p:cNvSpPr>
          <p:nvPr>
            <p:ph type="body" sz="quarter" idx="13"/>
          </p:nvPr>
        </p:nvSpPr>
        <p:spPr>
          <a:xfrm>
            <a:off x="576262" y="1457583"/>
            <a:ext cx="7408963" cy="231538"/>
          </a:xfrm>
        </p:spPr>
        <p:txBody>
          <a:bodyPr/>
          <a:lstStyle/>
          <a:p>
            <a:pPr marL="0" indent="0">
              <a:buNone/>
            </a:pPr>
            <a:r>
              <a:rPr lang="en-GB" noProof="0" dirty="0"/>
              <a:t>Goražde</a:t>
            </a:r>
          </a:p>
        </p:txBody>
      </p:sp>
      <p:sp>
        <p:nvSpPr>
          <p:cNvPr id="2" name="Titel 1">
            <a:extLst>
              <a:ext uri="{FF2B5EF4-FFF2-40B4-BE49-F238E27FC236}">
                <a16:creationId xmlns:a16="http://schemas.microsoft.com/office/drawing/2014/main" id="{9E174A43-6FFA-1168-2B3A-5D0CA7405819}"/>
              </a:ext>
            </a:extLst>
          </p:cNvPr>
          <p:cNvSpPr>
            <a:spLocks noGrp="1"/>
          </p:cNvSpPr>
          <p:nvPr>
            <p:ph type="title"/>
          </p:nvPr>
        </p:nvSpPr>
        <p:spPr>
          <a:xfrm>
            <a:off x="576000" y="517827"/>
            <a:ext cx="7501200" cy="596078"/>
          </a:xfrm>
        </p:spPr>
        <p:txBody>
          <a:bodyPr/>
          <a:lstStyle/>
          <a:p>
            <a:r>
              <a:rPr lang="en-GB" noProof="0" dirty="0"/>
              <a:t>Local Perspective</a:t>
            </a:r>
            <a:br>
              <a:rPr lang="en-GB" noProof="0" dirty="0"/>
            </a:br>
            <a:endParaRPr lang="en-GB" noProof="0" dirty="0"/>
          </a:p>
        </p:txBody>
      </p:sp>
      <p:sp>
        <p:nvSpPr>
          <p:cNvPr id="4" name="Textplatzhalter 5">
            <a:extLst>
              <a:ext uri="{FF2B5EF4-FFF2-40B4-BE49-F238E27FC236}">
                <a16:creationId xmlns:a16="http://schemas.microsoft.com/office/drawing/2014/main" id="{E010BD44-1399-0F58-6B62-3233FAB806E6}"/>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7" name="Textfeld 6">
            <a:extLst>
              <a:ext uri="{FF2B5EF4-FFF2-40B4-BE49-F238E27FC236}">
                <a16:creationId xmlns:a16="http://schemas.microsoft.com/office/drawing/2014/main" id="{806AB39D-E3A4-1826-3CD2-C12E7A83CCCD}"/>
              </a:ext>
            </a:extLst>
          </p:cNvPr>
          <p:cNvSpPr txBox="1"/>
          <p:nvPr/>
        </p:nvSpPr>
        <p:spPr>
          <a:xfrm rot="16200000">
            <a:off x="6808207" y="2125262"/>
            <a:ext cx="4465969" cy="215444"/>
          </a:xfrm>
          <a:prstGeom prst="rect">
            <a:avLst/>
          </a:prstGeom>
          <a:noFill/>
        </p:spPr>
        <p:txBody>
          <a:bodyPr wrap="square">
            <a:spAutoFit/>
          </a:bodyPr>
          <a:lstStyle/>
          <a:p>
            <a:r>
              <a:rPr lang="en-GB" sz="800" b="0" noProof="0" dirty="0">
                <a:solidFill>
                  <a:schemeClr val="bg1">
                    <a:lumMod val="95000"/>
                  </a:schemeClr>
                </a:solidFill>
              </a:rPr>
              <a:t>photo: ©  Markus</a:t>
            </a:r>
            <a:r>
              <a:rPr lang="en-GB" sz="800" dirty="0">
                <a:solidFill>
                  <a:schemeClr val="bg1">
                    <a:lumMod val="95000"/>
                  </a:schemeClr>
                </a:solidFill>
              </a:rPr>
              <a:t> S</a:t>
            </a:r>
            <a:r>
              <a:rPr lang="en-GB" sz="800" b="0" noProof="0" dirty="0">
                <a:solidFill>
                  <a:schemeClr val="bg1">
                    <a:lumMod val="95000"/>
                  </a:schemeClr>
                </a:solidFill>
              </a:rPr>
              <a:t>piske/pexels</a:t>
            </a:r>
            <a:endParaRPr lang="en-GB" sz="800" noProof="0" dirty="0">
              <a:solidFill>
                <a:schemeClr val="bg1">
                  <a:lumMod val="95000"/>
                </a:schemeClr>
              </a:solidFill>
            </a:endParaRPr>
          </a:p>
        </p:txBody>
      </p:sp>
      <p:sp>
        <p:nvSpPr>
          <p:cNvPr id="9" name="Textplatzhalter 5">
            <a:extLst>
              <a:ext uri="{FF2B5EF4-FFF2-40B4-BE49-F238E27FC236}">
                <a16:creationId xmlns:a16="http://schemas.microsoft.com/office/drawing/2014/main" id="{D4207173-2CEC-F637-BD8F-542A2E18F4EC}"/>
              </a:ext>
            </a:extLst>
          </p:cNvPr>
          <p:cNvSpPr txBox="1">
            <a:spLocks/>
          </p:cNvSpPr>
          <p:nvPr/>
        </p:nvSpPr>
        <p:spPr>
          <a:xfrm>
            <a:off x="576426" y="2032799"/>
            <a:ext cx="7764010" cy="4212793"/>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rPr>
              <a:t>In 2010, the precipitation exceeded a 100-year record, causing floods in the Drina River Basin and Eastern Herzegovina; Goražde as well as other communities were inundated </a:t>
            </a:r>
          </a:p>
          <a:p>
            <a:pPr marL="144000"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rPr>
              <a:t>Goražde supports biodiversity, e.g. via associations like “Eko Habitat” and focuses on energy efficiency in buildings, as well as using renewable energy sources, such as small hydropower and solar energy, e.g. for an improved waste management </a:t>
            </a:r>
          </a:p>
          <a:p>
            <a:pPr marL="144000" lvl="1"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latin typeface="+mj-lt"/>
              </a:rPr>
              <a:t>Most of the population heats with firewood as there is no gas supply</a:t>
            </a:r>
          </a:p>
          <a:p>
            <a:pPr marL="144000" lvl="1"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latin typeface="+mj-lt"/>
              </a:rPr>
              <a:t>The Drina River provides significant opportunities for sustainable development initiatives </a:t>
            </a:r>
          </a:p>
          <a:p>
            <a:pPr marL="144000" lvl="1"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latin typeface="+mj-lt"/>
              </a:rPr>
              <a:t>The goal is to balance economic development with environmental </a:t>
            </a:r>
            <a:br>
              <a:rPr lang="en-GB" sz="1400" b="0" dirty="0">
                <a:solidFill>
                  <a:schemeClr val="tx1">
                    <a:lumMod val="50000"/>
                    <a:lumOff val="50000"/>
                  </a:schemeClr>
                </a:solidFill>
                <a:latin typeface="+mj-lt"/>
              </a:rPr>
            </a:br>
            <a:r>
              <a:rPr lang="en-GB" sz="1400" b="0" dirty="0">
                <a:solidFill>
                  <a:schemeClr val="tx1">
                    <a:lumMod val="50000"/>
                    <a:lumOff val="50000"/>
                  </a:schemeClr>
                </a:solidFill>
                <a:latin typeface="+mj-lt"/>
              </a:rPr>
              <a:t>protection, including promoting </a:t>
            </a:r>
            <a:br>
              <a:rPr lang="en-GB" sz="1400" b="0" dirty="0">
                <a:solidFill>
                  <a:schemeClr val="tx1">
                    <a:lumMod val="50000"/>
                    <a:lumOff val="50000"/>
                  </a:schemeClr>
                </a:solidFill>
                <a:latin typeface="+mj-lt"/>
              </a:rPr>
            </a:br>
            <a:r>
              <a:rPr lang="en-GB" sz="1400" b="0" dirty="0">
                <a:solidFill>
                  <a:schemeClr val="tx1">
                    <a:lumMod val="50000"/>
                    <a:lumOff val="50000"/>
                  </a:schemeClr>
                </a:solidFill>
                <a:latin typeface="+mj-lt"/>
              </a:rPr>
              <a:t>green energy projects</a:t>
            </a:r>
          </a:p>
        </p:txBody>
      </p:sp>
    </p:spTree>
    <p:extLst>
      <p:ext uri="{BB962C8B-B14F-4D97-AF65-F5344CB8AC3E}">
        <p14:creationId xmlns:p14="http://schemas.microsoft.com/office/powerpoint/2010/main" val="104423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019EB-C0B4-6059-DAC5-37684D3C058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63B1DE-EFB5-D6C9-3C06-881F39F4CB3B}"/>
              </a:ext>
            </a:extLst>
          </p:cNvPr>
          <p:cNvSpPr>
            <a:spLocks noGrp="1"/>
          </p:cNvSpPr>
          <p:nvPr>
            <p:ph type="title"/>
          </p:nvPr>
        </p:nvSpPr>
        <p:spPr/>
        <p:txBody>
          <a:bodyPr/>
          <a:lstStyle/>
          <a:p>
            <a:r>
              <a:rPr lang="en-GB" noProof="0" dirty="0"/>
              <a:t>Local Perspective</a:t>
            </a:r>
          </a:p>
        </p:txBody>
      </p:sp>
      <p:sp>
        <p:nvSpPr>
          <p:cNvPr id="6" name="Textplatzhalter 5">
            <a:extLst>
              <a:ext uri="{FF2B5EF4-FFF2-40B4-BE49-F238E27FC236}">
                <a16:creationId xmlns:a16="http://schemas.microsoft.com/office/drawing/2014/main" id="{D2F7CB57-F9A1-E783-0FC1-7EA5BCFFFA26}"/>
              </a:ext>
            </a:extLst>
          </p:cNvPr>
          <p:cNvSpPr>
            <a:spLocks noGrp="1"/>
          </p:cNvSpPr>
          <p:nvPr>
            <p:ph type="body" sz="quarter" idx="13"/>
          </p:nvPr>
        </p:nvSpPr>
        <p:spPr/>
        <p:txBody>
          <a:bodyPr/>
          <a:lstStyle/>
          <a:p>
            <a:pPr marL="0" indent="0">
              <a:buNone/>
            </a:pPr>
            <a:r>
              <a:rPr lang="en-GB" noProof="0" dirty="0"/>
              <a:t>Republic of Moldova</a:t>
            </a:r>
          </a:p>
        </p:txBody>
      </p:sp>
      <p:sp>
        <p:nvSpPr>
          <p:cNvPr id="4" name="Textplatzhalter 5">
            <a:extLst>
              <a:ext uri="{FF2B5EF4-FFF2-40B4-BE49-F238E27FC236}">
                <a16:creationId xmlns:a16="http://schemas.microsoft.com/office/drawing/2014/main" id="{F4F97E36-4A86-9539-2459-1F732B6F1F83}"/>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92D41D65-3458-40DA-16DD-D9E9B3AB5F33}"/>
              </a:ext>
            </a:extLst>
          </p:cNvPr>
          <p:cNvSpPr txBox="1">
            <a:spLocks/>
          </p:cNvSpPr>
          <p:nvPr/>
        </p:nvSpPr>
        <p:spPr>
          <a:xfrm>
            <a:off x="576426" y="1988310"/>
            <a:ext cx="7570624" cy="4212793"/>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lvl="1"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latin typeface="+mj-lt"/>
              </a:rPr>
              <a:t>Droughts are already a big problem in Moldova and climate change will make it worse </a:t>
            </a:r>
          </a:p>
          <a:p>
            <a:pPr marL="144000" lvl="1"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latin typeface="+mj-lt"/>
              </a:rPr>
              <a:t>Buildings account for more than 50% of the energy consumption and 45% of Moldova’s energy is consumed in households, whereas only 15% in industry. In 2023, only 6% of the energy came from renewables</a:t>
            </a:r>
          </a:p>
          <a:p>
            <a:pPr marL="144000" lvl="1"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latin typeface="+mj-lt"/>
              </a:rPr>
              <a:t>Since the beginning of the full-scale Russian invasion of Ukraine, gas prices have </a:t>
            </a:r>
            <a:br>
              <a:rPr lang="en-GB" sz="1400" b="0" dirty="0">
                <a:solidFill>
                  <a:schemeClr val="tx1">
                    <a:lumMod val="50000"/>
                    <a:lumOff val="50000"/>
                  </a:schemeClr>
                </a:solidFill>
                <a:latin typeface="+mj-lt"/>
              </a:rPr>
            </a:br>
            <a:r>
              <a:rPr lang="en-GB" sz="1400" b="0" dirty="0">
                <a:solidFill>
                  <a:schemeClr val="tx1">
                    <a:lumMod val="50000"/>
                    <a:lumOff val="50000"/>
                  </a:schemeClr>
                </a:solidFill>
                <a:latin typeface="+mj-lt"/>
              </a:rPr>
              <a:t>strongly increased, → independence from imports of fossil fuels is important for self-sufficiency </a:t>
            </a:r>
          </a:p>
          <a:p>
            <a:pPr marL="144000" lvl="1"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latin typeface="+mj-lt"/>
              </a:rPr>
              <a:t>As part of the Integrated Energy and Climate Plan, Moldova plans to increase </a:t>
            </a:r>
            <a:br>
              <a:rPr lang="en-GB" sz="1400" b="0" dirty="0">
                <a:solidFill>
                  <a:schemeClr val="tx1">
                    <a:lumMod val="50000"/>
                    <a:lumOff val="50000"/>
                  </a:schemeClr>
                </a:solidFill>
                <a:latin typeface="+mj-lt"/>
              </a:rPr>
            </a:br>
            <a:r>
              <a:rPr lang="en-GB" sz="1400" b="0" dirty="0">
                <a:solidFill>
                  <a:schemeClr val="tx1">
                    <a:lumMod val="50000"/>
                    <a:lumOff val="50000"/>
                  </a:schemeClr>
                </a:solidFill>
                <a:latin typeface="+mj-lt"/>
              </a:rPr>
              <a:t>renewable energy up to 30% in 2030</a:t>
            </a:r>
          </a:p>
          <a:p>
            <a:pPr marL="144000" lvl="1"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latin typeface="+mj-lt"/>
              </a:rPr>
              <a:t>Net zero emissions should be </a:t>
            </a:r>
            <a:br>
              <a:rPr lang="en-GB" sz="1400" b="0" dirty="0">
                <a:solidFill>
                  <a:schemeClr val="tx1">
                    <a:lumMod val="50000"/>
                    <a:lumOff val="50000"/>
                  </a:schemeClr>
                </a:solidFill>
                <a:latin typeface="+mj-lt"/>
              </a:rPr>
            </a:br>
            <a:r>
              <a:rPr lang="en-GB" sz="1400" b="0" dirty="0">
                <a:solidFill>
                  <a:schemeClr val="tx1">
                    <a:lumMod val="50000"/>
                    <a:lumOff val="50000"/>
                  </a:schemeClr>
                </a:solidFill>
                <a:latin typeface="+mj-lt"/>
              </a:rPr>
              <a:t>reached by 2050 </a:t>
            </a:r>
          </a:p>
        </p:txBody>
      </p:sp>
      <p:sp>
        <p:nvSpPr>
          <p:cNvPr id="5" name="Textfeld 4">
            <a:extLst>
              <a:ext uri="{FF2B5EF4-FFF2-40B4-BE49-F238E27FC236}">
                <a16:creationId xmlns:a16="http://schemas.microsoft.com/office/drawing/2014/main" id="{BB3AC9A3-B6D9-8B27-5E18-43E5830453F3}"/>
              </a:ext>
            </a:extLst>
          </p:cNvPr>
          <p:cNvSpPr txBox="1"/>
          <p:nvPr/>
        </p:nvSpPr>
        <p:spPr>
          <a:xfrm rot="16200000">
            <a:off x="6808427" y="2125042"/>
            <a:ext cx="4465529" cy="215444"/>
          </a:xfrm>
          <a:prstGeom prst="rect">
            <a:avLst/>
          </a:prstGeom>
          <a:noFill/>
        </p:spPr>
        <p:txBody>
          <a:bodyPr wrap="square">
            <a:spAutoFit/>
          </a:bodyPr>
          <a:lstStyle/>
          <a:p>
            <a:r>
              <a:rPr lang="en-GB" sz="800" b="0" noProof="0" dirty="0">
                <a:solidFill>
                  <a:schemeClr val="bg1">
                    <a:lumMod val="95000"/>
                  </a:schemeClr>
                </a:solidFill>
              </a:rPr>
              <a:t>photo: © Balti City Hall</a:t>
            </a:r>
            <a:endParaRPr lang="en-GB" sz="800" noProof="0" dirty="0">
              <a:solidFill>
                <a:schemeClr val="bg1">
                  <a:lumMod val="95000"/>
                </a:schemeClr>
              </a:solidFill>
            </a:endParaRPr>
          </a:p>
        </p:txBody>
      </p:sp>
      <p:sp>
        <p:nvSpPr>
          <p:cNvPr id="7" name="Flussdiagramm: Manuelle Eingabe 18">
            <a:extLst>
              <a:ext uri="{FF2B5EF4-FFF2-40B4-BE49-F238E27FC236}">
                <a16:creationId xmlns:a16="http://schemas.microsoft.com/office/drawing/2014/main" id="{161B1016-579E-D4D3-EB31-265F4DE91BC7}"/>
              </a:ext>
            </a:extLst>
          </p:cNvPr>
          <p:cNvSpPr/>
          <p:nvPr/>
        </p:nvSpPr>
        <p:spPr>
          <a:xfrm>
            <a:off x="2343438" y="4465968"/>
            <a:ext cx="6804000"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Tree>
    <p:extLst>
      <p:ext uri="{BB962C8B-B14F-4D97-AF65-F5344CB8AC3E}">
        <p14:creationId xmlns:p14="http://schemas.microsoft.com/office/powerpoint/2010/main" val="1301316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20A2B-183A-88E5-AEDD-58A8F62BADE1}"/>
            </a:ext>
          </a:extLst>
        </p:cNvPr>
        <p:cNvGrpSpPr/>
        <p:nvPr/>
      </p:nvGrpSpPr>
      <p:grpSpPr>
        <a:xfrm>
          <a:off x="0" y="0"/>
          <a:ext cx="0" cy="0"/>
          <a:chOff x="0" y="0"/>
          <a:chExt cx="0" cy="0"/>
        </a:xfrm>
      </p:grpSpPr>
      <p:sp>
        <p:nvSpPr>
          <p:cNvPr id="7" name="Flussdiagramm: Manuelle Eingabe 18">
            <a:extLst>
              <a:ext uri="{FF2B5EF4-FFF2-40B4-BE49-F238E27FC236}">
                <a16:creationId xmlns:a16="http://schemas.microsoft.com/office/drawing/2014/main" id="{1E33BD28-E523-0FA7-FC49-035FD0142279}"/>
              </a:ext>
            </a:extLst>
          </p:cNvPr>
          <p:cNvSpPr/>
          <p:nvPr/>
        </p:nvSpPr>
        <p:spPr>
          <a:xfrm>
            <a:off x="2343438" y="4465968"/>
            <a:ext cx="6804000"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
        <p:nvSpPr>
          <p:cNvPr id="2" name="Titel 1">
            <a:extLst>
              <a:ext uri="{FF2B5EF4-FFF2-40B4-BE49-F238E27FC236}">
                <a16:creationId xmlns:a16="http://schemas.microsoft.com/office/drawing/2014/main" id="{19218338-2F45-870C-9FE6-FF7781434D6D}"/>
              </a:ext>
            </a:extLst>
          </p:cNvPr>
          <p:cNvSpPr>
            <a:spLocks noGrp="1"/>
          </p:cNvSpPr>
          <p:nvPr>
            <p:ph type="title"/>
          </p:nvPr>
        </p:nvSpPr>
        <p:spPr>
          <a:xfrm>
            <a:off x="576262" y="517827"/>
            <a:ext cx="6061900" cy="596078"/>
          </a:xfrm>
        </p:spPr>
        <p:txBody>
          <a:bodyPr/>
          <a:lstStyle/>
          <a:p>
            <a:r>
              <a:rPr lang="en-GB" noProof="0" dirty="0"/>
              <a:t>Local Perspective</a:t>
            </a:r>
          </a:p>
        </p:txBody>
      </p:sp>
      <p:sp>
        <p:nvSpPr>
          <p:cNvPr id="6" name="Textplatzhalter 5">
            <a:extLst>
              <a:ext uri="{FF2B5EF4-FFF2-40B4-BE49-F238E27FC236}">
                <a16:creationId xmlns:a16="http://schemas.microsoft.com/office/drawing/2014/main" id="{4C3A7993-DA69-C100-21C0-9C6BB1A5C814}"/>
              </a:ext>
            </a:extLst>
          </p:cNvPr>
          <p:cNvSpPr>
            <a:spLocks noGrp="1"/>
          </p:cNvSpPr>
          <p:nvPr>
            <p:ph type="body" sz="quarter" idx="13"/>
          </p:nvPr>
        </p:nvSpPr>
        <p:spPr/>
        <p:txBody>
          <a:bodyPr/>
          <a:lstStyle/>
          <a:p>
            <a:pPr marL="0" indent="0">
              <a:buNone/>
            </a:pPr>
            <a:r>
              <a:rPr lang="en-GB" noProof="0" dirty="0"/>
              <a:t>Bălți</a:t>
            </a:r>
          </a:p>
        </p:txBody>
      </p:sp>
      <p:sp>
        <p:nvSpPr>
          <p:cNvPr id="4" name="Textplatzhalter 5">
            <a:extLst>
              <a:ext uri="{FF2B5EF4-FFF2-40B4-BE49-F238E27FC236}">
                <a16:creationId xmlns:a16="http://schemas.microsoft.com/office/drawing/2014/main" id="{9FD19174-A0C9-FB20-2F12-FD4D0499DE59}"/>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0DFCE50E-FCAA-9812-BC0A-F70C72915E81}"/>
              </a:ext>
            </a:extLst>
          </p:cNvPr>
          <p:cNvSpPr txBox="1">
            <a:spLocks/>
          </p:cNvSpPr>
          <p:nvPr/>
        </p:nvSpPr>
        <p:spPr>
          <a:xfrm>
            <a:off x="576426" y="1992758"/>
            <a:ext cx="7512497" cy="4212793"/>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lvl="1"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latin typeface="+mj-lt"/>
              </a:rPr>
              <a:t>400 public buildings consume 35% of the local energy requirement (10% of the national energy requirement)</a:t>
            </a:r>
          </a:p>
          <a:p>
            <a:pPr marL="144000" lvl="1"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latin typeface="+mj-lt"/>
              </a:rPr>
              <a:t>The city’s Green City Action Plan (GCAP) is a solid ground to improve seven sectors (land use, transport, water/wastewater, waste management, energy, buildings, and industry) with four main goals: reducing pollution and improving public health, scaling up clean and affordable energy, mainstreaming community- and knowledge-based development, and investing in resource efficiency and circular economy </a:t>
            </a:r>
          </a:p>
          <a:p>
            <a:pPr marL="144000" lvl="1"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latin typeface="+mj-lt"/>
              </a:rPr>
              <a:t>GCAP includes opportunities on gender and social inclusion and offers a space for</a:t>
            </a:r>
            <a:br>
              <a:rPr lang="en-GB" sz="1400" b="0" dirty="0">
                <a:solidFill>
                  <a:schemeClr val="tx1">
                    <a:lumMod val="50000"/>
                    <a:lumOff val="50000"/>
                  </a:schemeClr>
                </a:solidFill>
                <a:latin typeface="+mj-lt"/>
              </a:rPr>
            </a:br>
            <a:r>
              <a:rPr lang="en-GB" sz="1400" b="0" dirty="0">
                <a:solidFill>
                  <a:schemeClr val="tx1">
                    <a:lumMod val="50000"/>
                    <a:lumOff val="50000"/>
                  </a:schemeClr>
                </a:solidFill>
                <a:latin typeface="+mj-lt"/>
              </a:rPr>
              <a:t>feminist (foreign) politics and a holistic </a:t>
            </a:r>
            <a:br>
              <a:rPr lang="en-GB" sz="1400" b="0" dirty="0">
                <a:solidFill>
                  <a:schemeClr val="tx1">
                    <a:lumMod val="50000"/>
                    <a:lumOff val="50000"/>
                  </a:schemeClr>
                </a:solidFill>
                <a:latin typeface="+mj-lt"/>
              </a:rPr>
            </a:br>
            <a:r>
              <a:rPr lang="en-GB" sz="1400" b="0" dirty="0">
                <a:solidFill>
                  <a:schemeClr val="tx1">
                    <a:lumMod val="50000"/>
                    <a:lumOff val="50000"/>
                  </a:schemeClr>
                </a:solidFill>
                <a:latin typeface="+mj-lt"/>
              </a:rPr>
              <a:t>sustainable transformation</a:t>
            </a:r>
          </a:p>
        </p:txBody>
      </p:sp>
      <p:sp>
        <p:nvSpPr>
          <p:cNvPr id="5" name="Textfeld 4">
            <a:extLst>
              <a:ext uri="{FF2B5EF4-FFF2-40B4-BE49-F238E27FC236}">
                <a16:creationId xmlns:a16="http://schemas.microsoft.com/office/drawing/2014/main" id="{C21C94AB-556D-04F1-DF34-7154FB1AA188}"/>
              </a:ext>
            </a:extLst>
          </p:cNvPr>
          <p:cNvSpPr txBox="1"/>
          <p:nvPr/>
        </p:nvSpPr>
        <p:spPr>
          <a:xfrm rot="16200000">
            <a:off x="6912215" y="2229269"/>
            <a:ext cx="4257954" cy="215444"/>
          </a:xfrm>
          <a:prstGeom prst="rect">
            <a:avLst/>
          </a:prstGeom>
          <a:noFill/>
        </p:spPr>
        <p:txBody>
          <a:bodyPr wrap="square">
            <a:spAutoFit/>
          </a:bodyPr>
          <a:lstStyle/>
          <a:p>
            <a:r>
              <a:rPr lang="en-GB" sz="800" b="0" noProof="0" dirty="0">
                <a:solidFill>
                  <a:schemeClr val="bg1">
                    <a:lumMod val="95000"/>
                  </a:schemeClr>
                </a:solidFill>
              </a:rPr>
              <a:t>photo: © Balti City Hall</a:t>
            </a:r>
            <a:endParaRPr lang="en-GB" sz="800" noProof="0" dirty="0">
              <a:solidFill>
                <a:schemeClr val="bg1">
                  <a:lumMod val="95000"/>
                </a:schemeClr>
              </a:solidFill>
            </a:endParaRPr>
          </a:p>
        </p:txBody>
      </p:sp>
    </p:spTree>
    <p:extLst>
      <p:ext uri="{BB962C8B-B14F-4D97-AF65-F5344CB8AC3E}">
        <p14:creationId xmlns:p14="http://schemas.microsoft.com/office/powerpoint/2010/main" val="734693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EC261-A2E3-B95E-6819-A09A9B1B4C27}"/>
            </a:ext>
          </a:extLst>
        </p:cNvPr>
        <p:cNvGrpSpPr/>
        <p:nvPr/>
      </p:nvGrpSpPr>
      <p:grpSpPr>
        <a:xfrm>
          <a:off x="0" y="0"/>
          <a:ext cx="0" cy="0"/>
          <a:chOff x="0" y="0"/>
          <a:chExt cx="0" cy="0"/>
        </a:xfrm>
      </p:grpSpPr>
      <p:sp>
        <p:nvSpPr>
          <p:cNvPr id="9" name="Textplatzhalter 5">
            <a:extLst>
              <a:ext uri="{FF2B5EF4-FFF2-40B4-BE49-F238E27FC236}">
                <a16:creationId xmlns:a16="http://schemas.microsoft.com/office/drawing/2014/main" id="{83AA61B3-92CD-7C17-3A2D-551317D79BE9}"/>
              </a:ext>
            </a:extLst>
          </p:cNvPr>
          <p:cNvSpPr txBox="1">
            <a:spLocks/>
          </p:cNvSpPr>
          <p:nvPr/>
        </p:nvSpPr>
        <p:spPr>
          <a:xfrm>
            <a:off x="576264" y="1558074"/>
            <a:ext cx="6908037" cy="6089066"/>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ts val="1400"/>
              </a:lnSpc>
              <a:spcBef>
                <a:spcPts val="0"/>
              </a:spcBef>
              <a:spcAft>
                <a:spcPts val="600"/>
              </a:spcAft>
              <a:buFont typeface="Arial" panose="020B0604020202020204" pitchFamily="34" charset="0"/>
              <a:buChar char="•"/>
            </a:pPr>
            <a:r>
              <a:rPr lang="en-GB" sz="1000" b="0" noProof="0" dirty="0">
                <a:solidFill>
                  <a:schemeClr val="tx1">
                    <a:lumMod val="50000"/>
                    <a:lumOff val="50000"/>
                  </a:schemeClr>
                </a:solidFill>
              </a:rPr>
              <a:t>BMZ (2024): https://www.bmz.de/en/countries/moldova/core-area-climate-and-energy-just-transition-107492 (accessed: 28.01.2025). </a:t>
            </a:r>
          </a:p>
          <a:p>
            <a:pPr marL="144000" indent="-144000">
              <a:lnSpc>
                <a:spcPts val="1400"/>
              </a:lnSpc>
              <a:spcBef>
                <a:spcPts val="0"/>
              </a:spcBef>
              <a:spcAft>
                <a:spcPts val="600"/>
              </a:spcAft>
              <a:buFont typeface="Arial" panose="020B0604020202020204" pitchFamily="34" charset="0"/>
              <a:buChar char="•"/>
            </a:pPr>
            <a:r>
              <a:rPr lang="en-GB" sz="1000" b="0" noProof="0" dirty="0">
                <a:solidFill>
                  <a:schemeClr val="tx1">
                    <a:lumMod val="50000"/>
                    <a:lumOff val="50000"/>
                  </a:schemeClr>
                </a:solidFill>
              </a:rPr>
              <a:t>Copernicus (2025): https://climate.copernicus.eu/copernicus-2024-first-year-exceed-15degc-above-pre-industrial-level (accessed: 28.01.2025). </a:t>
            </a:r>
          </a:p>
          <a:p>
            <a:pPr marL="144000" indent="-144000">
              <a:lnSpc>
                <a:spcPts val="1400"/>
              </a:lnSpc>
              <a:spcBef>
                <a:spcPts val="0"/>
              </a:spcBef>
              <a:spcAft>
                <a:spcPts val="600"/>
              </a:spcAft>
              <a:buFont typeface="Arial" panose="020B0604020202020204" pitchFamily="34" charset="0"/>
              <a:buChar char="•"/>
            </a:pPr>
            <a:r>
              <a:rPr lang="en-GB" sz="1000" b="0" noProof="0" dirty="0">
                <a:solidFill>
                  <a:schemeClr val="tx1">
                    <a:lumMod val="50000"/>
                    <a:lumOff val="50000"/>
                  </a:schemeClr>
                </a:solidFill>
              </a:rPr>
              <a:t>European Environment Agency (2024): https://www.eea.europa.eu/en/newsroom/news/europe-is-not-prepared-for (accessed: 28.01.2025). </a:t>
            </a:r>
          </a:p>
          <a:p>
            <a:pPr marL="144000" indent="-144000">
              <a:lnSpc>
                <a:spcPts val="1400"/>
              </a:lnSpc>
              <a:spcBef>
                <a:spcPts val="0"/>
              </a:spcBef>
              <a:spcAft>
                <a:spcPts val="600"/>
              </a:spcAft>
              <a:buFont typeface="Arial" panose="020B0604020202020204" pitchFamily="34" charset="0"/>
              <a:buChar char="•"/>
            </a:pPr>
            <a:r>
              <a:rPr lang="en-GB" sz="1000" b="0" noProof="0" dirty="0">
                <a:solidFill>
                  <a:schemeClr val="tx1">
                    <a:lumMod val="50000"/>
                    <a:lumOff val="50000"/>
                  </a:schemeClr>
                </a:solidFill>
              </a:rPr>
              <a:t>IPCC (2023): Climate Change 2023: Synthesis Report: Summary for Policymakers, IPCC, Geneva. </a:t>
            </a:r>
          </a:p>
          <a:p>
            <a:pPr marL="144000" indent="-144000">
              <a:lnSpc>
                <a:spcPts val="1400"/>
              </a:lnSpc>
              <a:spcBef>
                <a:spcPts val="0"/>
              </a:spcBef>
              <a:spcAft>
                <a:spcPts val="600"/>
              </a:spcAft>
              <a:buFont typeface="Arial" panose="020B0604020202020204" pitchFamily="34" charset="0"/>
              <a:buChar char="•"/>
            </a:pPr>
            <a:r>
              <a:rPr lang="en-GB" sz="1000" b="0" noProof="0" dirty="0">
                <a:solidFill>
                  <a:schemeClr val="tx1">
                    <a:lumMod val="50000"/>
                    <a:lumOff val="50000"/>
                  </a:schemeClr>
                </a:solidFill>
              </a:rPr>
              <a:t>IRENA (2023): Renewables Readiness Assessment: Bosnia and Herzegovina, International Renewable Energy Agency, Abu Dhabi.  </a:t>
            </a:r>
          </a:p>
          <a:p>
            <a:pPr marL="144000" indent="-144000">
              <a:lnSpc>
                <a:spcPts val="1400"/>
              </a:lnSpc>
              <a:spcBef>
                <a:spcPts val="0"/>
              </a:spcBef>
              <a:spcAft>
                <a:spcPts val="600"/>
              </a:spcAft>
              <a:buFont typeface="Arial" panose="020B0604020202020204" pitchFamily="34" charset="0"/>
              <a:buChar char="•"/>
            </a:pPr>
            <a:r>
              <a:rPr lang="en-GB" sz="1000" b="0" noProof="0" dirty="0">
                <a:solidFill>
                  <a:schemeClr val="tx1">
                    <a:lumMod val="50000"/>
                    <a:lumOff val="50000"/>
                  </a:schemeClr>
                </a:solidFill>
              </a:rPr>
              <a:t>Primăria Municipiului Bălți (2021): Green City Action Plan for the City of Bălți, Primăria Municipiului Bălți, Bălți. </a:t>
            </a:r>
          </a:p>
          <a:p>
            <a:pPr marL="144000" indent="-144000">
              <a:lnSpc>
                <a:spcPts val="1400"/>
              </a:lnSpc>
              <a:spcBef>
                <a:spcPts val="0"/>
              </a:spcBef>
              <a:spcAft>
                <a:spcPts val="600"/>
              </a:spcAft>
              <a:buFont typeface="Arial" panose="020B0604020202020204" pitchFamily="34" charset="0"/>
              <a:buChar char="•"/>
            </a:pPr>
            <a:r>
              <a:rPr lang="en-GB" sz="1000" b="0" noProof="0" dirty="0">
                <a:solidFill>
                  <a:schemeClr val="tx1">
                    <a:lumMod val="50000"/>
                    <a:lumOff val="50000"/>
                  </a:schemeClr>
                </a:solidFill>
              </a:rPr>
              <a:t>UN: https://www.un.org/en/climatechange/science/causes-effects-climate-change (accessed: 28.01.2025). </a:t>
            </a:r>
          </a:p>
          <a:p>
            <a:pPr marL="144000" indent="-144000">
              <a:lnSpc>
                <a:spcPts val="1400"/>
              </a:lnSpc>
              <a:spcBef>
                <a:spcPts val="0"/>
              </a:spcBef>
              <a:spcAft>
                <a:spcPts val="600"/>
              </a:spcAft>
              <a:buFont typeface="Arial" panose="020B0604020202020204" pitchFamily="34" charset="0"/>
              <a:buChar char="•"/>
            </a:pPr>
            <a:r>
              <a:rPr lang="en-GB" sz="1000" b="0" noProof="0" dirty="0">
                <a:solidFill>
                  <a:schemeClr val="tx1">
                    <a:lumMod val="50000"/>
                    <a:lumOff val="50000"/>
                  </a:schemeClr>
                </a:solidFill>
              </a:rPr>
              <a:t>UN: https://www.un.org/en/climatechange/raising-ambition/renewable-energy (accessed: 28.01.2025). </a:t>
            </a:r>
          </a:p>
          <a:p>
            <a:pPr marL="144000" indent="-144000">
              <a:lnSpc>
                <a:spcPts val="1400"/>
              </a:lnSpc>
              <a:spcBef>
                <a:spcPts val="0"/>
              </a:spcBef>
              <a:spcAft>
                <a:spcPts val="600"/>
              </a:spcAft>
              <a:buFont typeface="Arial" panose="020B0604020202020204" pitchFamily="34" charset="0"/>
              <a:buChar char="•"/>
            </a:pPr>
            <a:r>
              <a:rPr lang="en-GB" sz="1000" b="0" noProof="0" dirty="0">
                <a:solidFill>
                  <a:schemeClr val="tx1">
                    <a:lumMod val="50000"/>
                    <a:lumOff val="50000"/>
                  </a:schemeClr>
                </a:solidFill>
              </a:rPr>
              <a:t>UN: https://www.un.org/en/climatechange/what-is-renewable-energy (accessed: 28.01.2025). </a:t>
            </a:r>
          </a:p>
          <a:p>
            <a:pPr marL="144000" indent="-144000">
              <a:lnSpc>
                <a:spcPts val="1400"/>
              </a:lnSpc>
              <a:spcBef>
                <a:spcPts val="0"/>
              </a:spcBef>
              <a:spcAft>
                <a:spcPts val="600"/>
              </a:spcAft>
              <a:buFont typeface="Arial" panose="020B0604020202020204" pitchFamily="34" charset="0"/>
              <a:buChar char="•"/>
            </a:pPr>
            <a:r>
              <a:rPr lang="en-GB" sz="1000" b="0" noProof="0" dirty="0">
                <a:solidFill>
                  <a:schemeClr val="tx1">
                    <a:lumMod val="50000"/>
                    <a:lumOff val="50000"/>
                  </a:schemeClr>
                </a:solidFill>
              </a:rPr>
              <a:t>UNDP Moldova (2023): https://www.undp.org/moldova/news/how-much-renewable-energy-there-moldova-and-how-much-could-it-be (accessed: 28.01.2025). </a:t>
            </a:r>
          </a:p>
          <a:p>
            <a:pPr marL="144000" indent="-144000">
              <a:lnSpc>
                <a:spcPts val="1400"/>
              </a:lnSpc>
              <a:spcBef>
                <a:spcPts val="0"/>
              </a:spcBef>
              <a:spcAft>
                <a:spcPts val="600"/>
              </a:spcAft>
              <a:buFont typeface="Arial" panose="020B0604020202020204" pitchFamily="34" charset="0"/>
              <a:buChar char="•"/>
            </a:pPr>
            <a:r>
              <a:rPr lang="en-GB" sz="1000" b="0" noProof="0" dirty="0">
                <a:solidFill>
                  <a:schemeClr val="tx1">
                    <a:lumMod val="50000"/>
                    <a:lumOff val="50000"/>
                  </a:schemeClr>
                </a:solidFill>
              </a:rPr>
              <a:t>WHO (2018): COP24 Special Report: Health and Climate Change, WHO, Geneva.</a:t>
            </a:r>
          </a:p>
          <a:p>
            <a:pPr marL="144000" indent="-144000">
              <a:lnSpc>
                <a:spcPts val="1400"/>
              </a:lnSpc>
              <a:spcBef>
                <a:spcPts val="0"/>
              </a:spcBef>
              <a:spcAft>
                <a:spcPts val="600"/>
              </a:spcAft>
              <a:buFont typeface="Arial" panose="020B0604020202020204" pitchFamily="34" charset="0"/>
              <a:buChar char="•"/>
            </a:pPr>
            <a:r>
              <a:rPr lang="it-IT" sz="1000" b="0" noProof="0" dirty="0">
                <a:solidFill>
                  <a:schemeClr val="tx1">
                    <a:lumMod val="50000"/>
                    <a:lumOff val="50000"/>
                  </a:schemeClr>
                </a:solidFill>
              </a:rPr>
              <a:t>IRENA (2021): https://www.irena.org//media/Files/IRENA/Agency/Statistics/statistical_profiles/europe/ukraine_</a:t>
            </a:r>
            <a:br>
              <a:rPr lang="it-IT" sz="1000" b="0" noProof="0" dirty="0">
                <a:solidFill>
                  <a:schemeClr val="tx1">
                    <a:lumMod val="50000"/>
                    <a:lumOff val="50000"/>
                  </a:schemeClr>
                </a:solidFill>
              </a:rPr>
            </a:br>
            <a:r>
              <a:rPr lang="it-IT" sz="1000" b="0" noProof="0" dirty="0">
                <a:solidFill>
                  <a:schemeClr val="tx1">
                    <a:lumMod val="50000"/>
                    <a:lumOff val="50000"/>
                  </a:schemeClr>
                </a:solidFill>
              </a:rPr>
              <a:t>europe_re_sp.pdf (accessed: 28.01.2025). </a:t>
            </a:r>
          </a:p>
          <a:p>
            <a:pPr marL="144000" indent="-144000">
              <a:lnSpc>
                <a:spcPts val="1400"/>
              </a:lnSpc>
              <a:spcBef>
                <a:spcPts val="0"/>
              </a:spcBef>
              <a:spcAft>
                <a:spcPts val="600"/>
              </a:spcAft>
              <a:buFont typeface="Arial" panose="020B0604020202020204" pitchFamily="34" charset="0"/>
              <a:buChar char="•"/>
            </a:pPr>
            <a:r>
              <a:rPr lang="it-IT" sz="1000" b="0" noProof="0" dirty="0">
                <a:solidFill>
                  <a:schemeClr val="tx1">
                    <a:lumMod val="50000"/>
                    <a:lumOff val="50000"/>
                  </a:schemeClr>
                </a:solidFill>
              </a:rPr>
              <a:t>EUETH (2024): https://usercontent.one/wp/www.ikem.de/wp-content/uploads/2024/11/241108-EUETH-NECP-summary.pdf (accessed: 28.01.2025). </a:t>
            </a:r>
          </a:p>
          <a:p>
            <a:pPr marL="144000" indent="-144000">
              <a:lnSpc>
                <a:spcPts val="1400"/>
              </a:lnSpc>
              <a:spcBef>
                <a:spcPts val="0"/>
              </a:spcBef>
              <a:spcAft>
                <a:spcPts val="600"/>
              </a:spcAft>
              <a:buFont typeface="Arial" panose="020B0604020202020204" pitchFamily="34" charset="0"/>
              <a:buChar char="•"/>
            </a:pPr>
            <a:r>
              <a:rPr lang="it-IT" sz="1000" b="0" noProof="0" dirty="0">
                <a:solidFill>
                  <a:schemeClr val="tx1">
                    <a:lumMod val="50000"/>
                    <a:lumOff val="50000"/>
                  </a:schemeClr>
                </a:solidFill>
              </a:rPr>
              <a:t>IKI: https://www.international-climate-initiative.com/en/ukraine/ (accessed: 28.01.2025).</a:t>
            </a:r>
          </a:p>
        </p:txBody>
      </p:sp>
      <p:sp>
        <p:nvSpPr>
          <p:cNvPr id="2" name="Titel 1">
            <a:extLst>
              <a:ext uri="{FF2B5EF4-FFF2-40B4-BE49-F238E27FC236}">
                <a16:creationId xmlns:a16="http://schemas.microsoft.com/office/drawing/2014/main" id="{C71B4389-5F79-D723-4211-0F921B7676DA}"/>
              </a:ext>
            </a:extLst>
          </p:cNvPr>
          <p:cNvSpPr>
            <a:spLocks noGrp="1"/>
          </p:cNvSpPr>
          <p:nvPr>
            <p:ph type="title"/>
          </p:nvPr>
        </p:nvSpPr>
        <p:spPr>
          <a:xfrm>
            <a:off x="576426" y="517827"/>
            <a:ext cx="6061900" cy="596078"/>
          </a:xfrm>
        </p:spPr>
        <p:txBody>
          <a:bodyPr/>
          <a:lstStyle/>
          <a:p>
            <a:r>
              <a:rPr lang="en-GB" noProof="0" dirty="0"/>
              <a:t>Sources</a:t>
            </a:r>
          </a:p>
        </p:txBody>
      </p:sp>
    </p:spTree>
    <p:extLst>
      <p:ext uri="{BB962C8B-B14F-4D97-AF65-F5344CB8AC3E}">
        <p14:creationId xmlns:p14="http://schemas.microsoft.com/office/powerpoint/2010/main" val="1434112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9">
            <a:extLst>
              <a:ext uri="{FF2B5EF4-FFF2-40B4-BE49-F238E27FC236}">
                <a16:creationId xmlns:a16="http://schemas.microsoft.com/office/drawing/2014/main" id="{8BEAB959-96DF-CCC5-E64D-A9AB64AB8365}"/>
              </a:ext>
            </a:extLst>
          </p:cNvPr>
          <p:cNvSpPr txBox="1">
            <a:spLocks/>
          </p:cNvSpPr>
          <p:nvPr/>
        </p:nvSpPr>
        <p:spPr>
          <a:xfrm>
            <a:off x="413139" y="1625793"/>
            <a:ext cx="8362063" cy="3765213"/>
          </a:xfrm>
          <a:prstGeom prst="rect">
            <a:avLst/>
          </a:prstGeom>
        </p:spPr>
        <p:txBody>
          <a:bodyPr>
            <a:noAutofit/>
          </a:bodyPr>
          <a:lstStyle>
            <a:lvl1pPr marL="0" marR="0" indent="0" algn="l" defTabSz="457200" rtl="0" eaLnBrk="1" fontAlgn="auto" latinLnBrk="0" hangingPunct="1">
              <a:lnSpc>
                <a:spcPts val="1700"/>
              </a:lnSpc>
              <a:spcBef>
                <a:spcPct val="20000"/>
              </a:spcBef>
              <a:spcAft>
                <a:spcPts val="0"/>
              </a:spcAft>
              <a:buClrTx/>
              <a:buSzTx/>
              <a:buFontTx/>
              <a:buNone/>
              <a:tabLst/>
              <a:defRPr sz="2000" kern="1200" baseline="0">
                <a:solidFill>
                  <a:schemeClr val="bg2">
                    <a:lumMod val="65000"/>
                  </a:schemeClr>
                </a:solidFill>
                <a:latin typeface="Calibri" panose="020F0502020204030204" pitchFamily="34" charset="0"/>
                <a:ea typeface="+mn-ea"/>
                <a:cs typeface="Calibri" panose="020F0502020204030204" pitchFamily="34" charset="0"/>
              </a:defRPr>
            </a:lvl1pPr>
            <a:lvl2pPr marL="269875" indent="0" algn="l" defTabSz="457200" rtl="0" eaLnBrk="1" latinLnBrk="0" hangingPunct="1">
              <a:lnSpc>
                <a:spcPts val="2200"/>
              </a:lnSpc>
              <a:spcBef>
                <a:spcPct val="20000"/>
              </a:spcBef>
              <a:buFontTx/>
              <a:buNone/>
              <a:defRPr sz="1800" kern="1200" baseline="0">
                <a:solidFill>
                  <a:schemeClr val="tx2"/>
                </a:solidFill>
                <a:latin typeface="Calibri" panose="020F0502020204030204" pitchFamily="34" charset="0"/>
                <a:ea typeface="+mn-ea"/>
                <a:cs typeface="Calibri" panose="020F0502020204030204" pitchFamily="34" charset="0"/>
              </a:defRPr>
            </a:lvl2pPr>
            <a:lvl3pPr marL="449262" indent="0" algn="l" defTabSz="457200" rtl="0" eaLnBrk="1" latinLnBrk="0" hangingPunct="1">
              <a:lnSpc>
                <a:spcPts val="2200"/>
              </a:lnSpc>
              <a:spcBef>
                <a:spcPct val="20000"/>
              </a:spcBef>
              <a:buFontTx/>
              <a:buNone/>
              <a:tabLst/>
              <a:defRPr sz="1800" kern="1200" baseline="0">
                <a:solidFill>
                  <a:schemeClr val="tx2"/>
                </a:solidFill>
                <a:latin typeface="Calibri" panose="020F0502020204030204" pitchFamily="34" charset="0"/>
                <a:ea typeface="+mn-ea"/>
                <a:cs typeface="Calibri" panose="020F0502020204030204" pitchFamily="34" charset="0"/>
              </a:defRPr>
            </a:lvl3pPr>
            <a:lvl4pPr marL="720725" indent="0" algn="l" defTabSz="457200" rtl="0" eaLnBrk="1" latinLnBrk="0" hangingPunct="1">
              <a:lnSpc>
                <a:spcPts val="2200"/>
              </a:lnSpc>
              <a:spcBef>
                <a:spcPct val="20000"/>
              </a:spcBef>
              <a:buFontTx/>
              <a:buNone/>
              <a:defRPr sz="1800" kern="1200" baseline="0">
                <a:solidFill>
                  <a:schemeClr val="tx2"/>
                </a:solidFill>
                <a:latin typeface="Calibri" panose="020F0502020204030204" pitchFamily="34" charset="0"/>
                <a:ea typeface="+mn-ea"/>
                <a:cs typeface="Calibri" panose="020F0502020204030204" pitchFamily="34" charset="0"/>
              </a:defRPr>
            </a:lvl4pPr>
            <a:lvl5pPr marL="981075" indent="0" algn="l" defTabSz="457200" rtl="0" eaLnBrk="1" latinLnBrk="0" hangingPunct="1">
              <a:lnSpc>
                <a:spcPts val="2200"/>
              </a:lnSpc>
              <a:spcBef>
                <a:spcPct val="20000"/>
              </a:spcBef>
              <a:buFontTx/>
              <a:buNone/>
              <a:defRPr sz="1800" kern="1200" baseline="0">
                <a:solidFill>
                  <a:schemeClr val="tx2"/>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b="1" noProof="0" dirty="0">
                <a:solidFill>
                  <a:srgbClr val="C7D300"/>
                </a:solidFill>
              </a:rPr>
              <a:t>Press Conta</a:t>
            </a:r>
            <a:r>
              <a:rPr lang="en-GB" b="1" dirty="0">
                <a:solidFill>
                  <a:srgbClr val="C7D300"/>
                </a:solidFill>
              </a:rPr>
              <a:t>c</a:t>
            </a:r>
            <a:r>
              <a:rPr lang="en-GB" b="1" noProof="0" dirty="0">
                <a:solidFill>
                  <a:srgbClr val="C7D300"/>
                </a:solidFill>
              </a:rPr>
              <a:t>t</a:t>
            </a:r>
          </a:p>
          <a:p>
            <a:pPr>
              <a:defRPr/>
            </a:pPr>
            <a:endParaRPr lang="en-GB" b="1" noProof="0" dirty="0">
              <a:solidFill>
                <a:srgbClr val="C7D300"/>
              </a:solidFill>
            </a:endParaRPr>
          </a:p>
          <a:p>
            <a:pPr>
              <a:defRPr/>
            </a:pPr>
            <a:r>
              <a:rPr lang="en-US" sz="1600" b="1" noProof="0" dirty="0">
                <a:solidFill>
                  <a:srgbClr val="C7D300"/>
                </a:solidFill>
              </a:rPr>
              <a:t>Renewable Energy Agency (AEE)</a:t>
            </a:r>
            <a:br>
              <a:rPr lang="en-US" sz="1600" b="1" noProof="0" dirty="0">
                <a:solidFill>
                  <a:srgbClr val="C7D300"/>
                </a:solidFill>
              </a:rPr>
            </a:br>
            <a:r>
              <a:rPr lang="en-GB" sz="1600" noProof="0" dirty="0">
                <a:solidFill>
                  <a:srgbClr val="C7D300"/>
                </a:solidFill>
              </a:rPr>
              <a:t>Anika Schwalbe</a:t>
            </a:r>
          </a:p>
          <a:p>
            <a:pPr>
              <a:defRPr/>
            </a:pPr>
            <a:r>
              <a:rPr lang="en-GB" sz="1600" noProof="0" dirty="0">
                <a:solidFill>
                  <a:srgbClr val="C7D300"/>
                </a:solidFill>
              </a:rPr>
              <a:t>Tel: +49 30 200 535 52</a:t>
            </a:r>
          </a:p>
          <a:p>
            <a:pPr>
              <a:defRPr/>
            </a:pPr>
            <a:r>
              <a:rPr lang="en-GB" sz="1600" noProof="0" dirty="0">
                <a:solidFill>
                  <a:srgbClr val="C7D300"/>
                </a:solidFill>
              </a:rPr>
              <a:t>a.schwalbe@unendlich-viel-energie.de </a:t>
            </a:r>
          </a:p>
          <a:p>
            <a:pPr>
              <a:defRPr/>
            </a:pPr>
            <a:endParaRPr lang="en-GB" sz="1600" noProof="0" dirty="0">
              <a:solidFill>
                <a:srgbClr val="C7D3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E7FD6-4DED-4B09-8E56-D12AA08959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77D23D-1FED-0A04-F0EB-B30CFB1FF580}"/>
              </a:ext>
            </a:extLst>
          </p:cNvPr>
          <p:cNvSpPr>
            <a:spLocks noGrp="1"/>
          </p:cNvSpPr>
          <p:nvPr>
            <p:ph type="title"/>
          </p:nvPr>
        </p:nvSpPr>
        <p:spPr/>
        <p:txBody>
          <a:bodyPr/>
          <a:lstStyle/>
          <a:p>
            <a:r>
              <a:rPr lang="en-GB" noProof="0" dirty="0"/>
              <a:t>Climate Change </a:t>
            </a:r>
          </a:p>
        </p:txBody>
      </p:sp>
      <p:sp>
        <p:nvSpPr>
          <p:cNvPr id="6" name="Textplatzhalter 5">
            <a:extLst>
              <a:ext uri="{FF2B5EF4-FFF2-40B4-BE49-F238E27FC236}">
                <a16:creationId xmlns:a16="http://schemas.microsoft.com/office/drawing/2014/main" id="{805593AF-D0F8-B2E0-010E-A91EDB6593A3}"/>
              </a:ext>
            </a:extLst>
          </p:cNvPr>
          <p:cNvSpPr>
            <a:spLocks noGrp="1"/>
          </p:cNvSpPr>
          <p:nvPr>
            <p:ph type="body" sz="quarter" idx="13"/>
          </p:nvPr>
        </p:nvSpPr>
        <p:spPr/>
        <p:txBody>
          <a:bodyPr/>
          <a:lstStyle/>
          <a:p>
            <a:pPr marL="0" indent="0">
              <a:buNone/>
            </a:pPr>
            <a:r>
              <a:rPr lang="en-GB" noProof="0" dirty="0"/>
              <a:t>Observed Impacts</a:t>
            </a:r>
          </a:p>
        </p:txBody>
      </p:sp>
      <p:sp>
        <p:nvSpPr>
          <p:cNvPr id="4" name="Textplatzhalter 5">
            <a:extLst>
              <a:ext uri="{FF2B5EF4-FFF2-40B4-BE49-F238E27FC236}">
                <a16:creationId xmlns:a16="http://schemas.microsoft.com/office/drawing/2014/main" id="{54EA0D4D-A194-E2B1-1D7C-25103372AFE0}"/>
              </a:ext>
            </a:extLst>
          </p:cNvPr>
          <p:cNvSpPr txBox="1">
            <a:spLocks/>
          </p:cNvSpPr>
          <p:nvPr/>
        </p:nvSpPr>
        <p:spPr>
          <a:xfrm>
            <a:off x="576426" y="2000434"/>
            <a:ext cx="7408799"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Heatwaves, storms, and droughts are becoming more frequent and severe, they can trigger secondary hazards like wildfires and floods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Sea levels are rising due to the melting of polar ice caps, threatening coastal regions worldwide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Rising temperatures are causing biodiversity loss on land and in water; ocean acidification is endangering marine ecosystems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Food and water security </a:t>
            </a:r>
            <a:r>
              <a:rPr lang="en-GB" sz="1400" b="0" dirty="0">
                <a:solidFill>
                  <a:schemeClr val="tx1">
                    <a:lumMod val="50000"/>
                    <a:lumOff val="50000"/>
                  </a:schemeClr>
                </a:solidFill>
              </a:rPr>
              <a:t>is</a:t>
            </a:r>
            <a:r>
              <a:rPr lang="en-GB" sz="1400" b="0" noProof="0" dirty="0">
                <a:solidFill>
                  <a:schemeClr val="tx1">
                    <a:lumMod val="50000"/>
                    <a:lumOff val="50000"/>
                  </a:schemeClr>
                </a:solidFill>
              </a:rPr>
              <a:t> declining, leading to increased poverty, malnutrition, diseases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Weather-related events displaced 23.1 million people annually between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2010 and 2019, making millions more vulnerable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to poverty</a:t>
            </a:r>
          </a:p>
        </p:txBody>
      </p:sp>
      <p:sp>
        <p:nvSpPr>
          <p:cNvPr id="13" name="Textfeld 12">
            <a:extLst>
              <a:ext uri="{FF2B5EF4-FFF2-40B4-BE49-F238E27FC236}">
                <a16:creationId xmlns:a16="http://schemas.microsoft.com/office/drawing/2014/main" id="{4E763FB3-1C08-B32A-1FD2-FEA9AAB3744F}"/>
              </a:ext>
            </a:extLst>
          </p:cNvPr>
          <p:cNvSpPr txBox="1"/>
          <p:nvPr/>
        </p:nvSpPr>
        <p:spPr>
          <a:xfrm rot="16200000">
            <a:off x="6805062" y="2128407"/>
            <a:ext cx="4472260" cy="215444"/>
          </a:xfrm>
          <a:prstGeom prst="rect">
            <a:avLst/>
          </a:prstGeom>
          <a:noFill/>
        </p:spPr>
        <p:txBody>
          <a:bodyPr wrap="square">
            <a:spAutoFit/>
          </a:bodyPr>
          <a:lstStyle/>
          <a:p>
            <a:r>
              <a:rPr lang="en-GB" sz="800" b="0" noProof="0" dirty="0">
                <a:solidFill>
                  <a:schemeClr val="bg1">
                    <a:lumMod val="95000"/>
                  </a:schemeClr>
                </a:solidFill>
              </a:rPr>
              <a:t>photo: © assets.science.nasa.gov</a:t>
            </a:r>
            <a:endParaRPr lang="en-GB" sz="800" noProof="0" dirty="0">
              <a:solidFill>
                <a:schemeClr val="bg1">
                  <a:lumMod val="95000"/>
                </a:schemeClr>
              </a:solidFill>
            </a:endParaRPr>
          </a:p>
        </p:txBody>
      </p:sp>
      <p:sp>
        <p:nvSpPr>
          <p:cNvPr id="3" name="Flussdiagramm: Manuelle Eingabe 18">
            <a:extLst>
              <a:ext uri="{FF2B5EF4-FFF2-40B4-BE49-F238E27FC236}">
                <a16:creationId xmlns:a16="http://schemas.microsoft.com/office/drawing/2014/main" id="{C4945762-0B81-2F4D-3511-DA3C258CB81B}"/>
              </a:ext>
            </a:extLst>
          </p:cNvPr>
          <p:cNvSpPr/>
          <p:nvPr/>
        </p:nvSpPr>
        <p:spPr>
          <a:xfrm>
            <a:off x="2334646" y="4465968"/>
            <a:ext cx="6814268"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Tree>
    <p:extLst>
      <p:ext uri="{BB962C8B-B14F-4D97-AF65-F5344CB8AC3E}">
        <p14:creationId xmlns:p14="http://schemas.microsoft.com/office/powerpoint/2010/main" val="31419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5ECF0-9C42-8B40-E8C1-E41BE3C8FB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6E8A29-3FB1-218F-7636-2212285902D1}"/>
              </a:ext>
            </a:extLst>
          </p:cNvPr>
          <p:cNvSpPr>
            <a:spLocks noGrp="1"/>
          </p:cNvSpPr>
          <p:nvPr>
            <p:ph type="title"/>
          </p:nvPr>
        </p:nvSpPr>
        <p:spPr/>
        <p:txBody>
          <a:bodyPr/>
          <a:lstStyle/>
          <a:p>
            <a:r>
              <a:rPr lang="en-GB" noProof="0" dirty="0"/>
              <a:t>Climate Change </a:t>
            </a:r>
          </a:p>
        </p:txBody>
      </p:sp>
      <p:sp>
        <p:nvSpPr>
          <p:cNvPr id="4" name="Textplatzhalter 5">
            <a:extLst>
              <a:ext uri="{FF2B5EF4-FFF2-40B4-BE49-F238E27FC236}">
                <a16:creationId xmlns:a16="http://schemas.microsoft.com/office/drawing/2014/main" id="{67AC2DFD-F04E-071E-FF09-AA51B6EAADE2}"/>
              </a:ext>
            </a:extLst>
          </p:cNvPr>
          <p:cNvSpPr txBox="1">
            <a:spLocks/>
          </p:cNvSpPr>
          <p:nvPr/>
        </p:nvSpPr>
        <p:spPr>
          <a:xfrm>
            <a:off x="576426" y="2239108"/>
            <a:ext cx="7408799" cy="4021808"/>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0"/>
              </a:spcBef>
              <a:spcAft>
                <a:spcPts val="600"/>
              </a:spcAft>
              <a:buNone/>
            </a:pPr>
            <a:r>
              <a:rPr lang="en-GB" sz="3200" i="1" dirty="0"/>
              <a:t>Do you already have experiences like these in your community?</a:t>
            </a:r>
          </a:p>
          <a:p>
            <a:pPr marL="144000" indent="-144000">
              <a:lnSpc>
                <a:spcPts val="1800"/>
              </a:lnSpc>
              <a:spcBef>
                <a:spcPts val="0"/>
              </a:spcBef>
              <a:spcAft>
                <a:spcPts val="600"/>
              </a:spcAft>
              <a:buFont typeface="Arial" panose="020B0604020202020204" pitchFamily="34" charset="0"/>
              <a:buChar char="•"/>
            </a:pPr>
            <a:endParaRPr lang="en-GB" sz="1400" b="0" dirty="0">
              <a:solidFill>
                <a:schemeClr val="tx1">
                  <a:lumMod val="50000"/>
                  <a:lumOff val="50000"/>
                </a:schemeClr>
              </a:solidFill>
            </a:endParaRPr>
          </a:p>
        </p:txBody>
      </p:sp>
    </p:spTree>
    <p:extLst>
      <p:ext uri="{BB962C8B-B14F-4D97-AF65-F5344CB8AC3E}">
        <p14:creationId xmlns:p14="http://schemas.microsoft.com/office/powerpoint/2010/main" val="187943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5DA25-9809-CC0F-C4B3-14DEFC2DE112}"/>
            </a:ext>
          </a:extLst>
        </p:cNvPr>
        <p:cNvGrpSpPr/>
        <p:nvPr/>
      </p:nvGrpSpPr>
      <p:grpSpPr>
        <a:xfrm>
          <a:off x="0" y="0"/>
          <a:ext cx="0" cy="0"/>
          <a:chOff x="0" y="0"/>
          <a:chExt cx="0" cy="0"/>
        </a:xfrm>
      </p:grpSpPr>
      <p:sp>
        <p:nvSpPr>
          <p:cNvPr id="3" name="Flussdiagramm: Manuelle Eingabe 18">
            <a:extLst>
              <a:ext uri="{FF2B5EF4-FFF2-40B4-BE49-F238E27FC236}">
                <a16:creationId xmlns:a16="http://schemas.microsoft.com/office/drawing/2014/main" id="{024CB9F0-50E9-0DF7-0EB7-93077B87F42D}"/>
              </a:ext>
            </a:extLst>
          </p:cNvPr>
          <p:cNvSpPr/>
          <p:nvPr/>
        </p:nvSpPr>
        <p:spPr>
          <a:xfrm>
            <a:off x="2334646" y="4465968"/>
            <a:ext cx="6814268"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l="604"/>
            </a:stretch>
          </a:blipFill>
          <a:ln>
            <a:noFill/>
          </a:ln>
        </p:spPr>
        <p:txBody>
          <a:bodyPr wrap="none" lIns="0" tIns="0" rIns="0" bIns="0" rtlCol="0" anchor="ctr">
            <a:noAutofit/>
          </a:bodyPr>
          <a:lstStyle/>
          <a:p>
            <a:pPr algn="ctr"/>
            <a:endParaRPr lang="en-GB" noProof="0" dirty="0"/>
          </a:p>
        </p:txBody>
      </p:sp>
      <p:sp>
        <p:nvSpPr>
          <p:cNvPr id="2" name="Titel 1">
            <a:extLst>
              <a:ext uri="{FF2B5EF4-FFF2-40B4-BE49-F238E27FC236}">
                <a16:creationId xmlns:a16="http://schemas.microsoft.com/office/drawing/2014/main" id="{EF296285-8C58-C8A4-A7E9-EF991BDC7A7A}"/>
              </a:ext>
            </a:extLst>
          </p:cNvPr>
          <p:cNvSpPr>
            <a:spLocks noGrp="1"/>
          </p:cNvSpPr>
          <p:nvPr>
            <p:ph type="title"/>
          </p:nvPr>
        </p:nvSpPr>
        <p:spPr/>
        <p:txBody>
          <a:bodyPr/>
          <a:lstStyle/>
          <a:p>
            <a:r>
              <a:rPr lang="en-GB" noProof="0" dirty="0"/>
              <a:t>Climate Change </a:t>
            </a:r>
          </a:p>
        </p:txBody>
      </p:sp>
      <p:sp>
        <p:nvSpPr>
          <p:cNvPr id="6" name="Textplatzhalter 5">
            <a:extLst>
              <a:ext uri="{FF2B5EF4-FFF2-40B4-BE49-F238E27FC236}">
                <a16:creationId xmlns:a16="http://schemas.microsoft.com/office/drawing/2014/main" id="{A4DD08D9-8ED0-FE19-D838-65C651E266B4}"/>
              </a:ext>
            </a:extLst>
          </p:cNvPr>
          <p:cNvSpPr>
            <a:spLocks noGrp="1"/>
          </p:cNvSpPr>
          <p:nvPr>
            <p:ph type="body" sz="quarter" idx="13"/>
          </p:nvPr>
        </p:nvSpPr>
        <p:spPr/>
        <p:txBody>
          <a:bodyPr/>
          <a:lstStyle/>
          <a:p>
            <a:pPr marL="0" indent="0">
              <a:buNone/>
            </a:pPr>
            <a:r>
              <a:rPr lang="en-GB" noProof="0" dirty="0"/>
              <a:t>Conference of the Parties – COP </a:t>
            </a:r>
          </a:p>
        </p:txBody>
      </p:sp>
      <p:sp>
        <p:nvSpPr>
          <p:cNvPr id="4" name="Textplatzhalter 5">
            <a:extLst>
              <a:ext uri="{FF2B5EF4-FFF2-40B4-BE49-F238E27FC236}">
                <a16:creationId xmlns:a16="http://schemas.microsoft.com/office/drawing/2014/main" id="{BF2497B2-27AC-1B9C-E9FA-1B18E1A37053}"/>
              </a:ext>
            </a:extLst>
          </p:cNvPr>
          <p:cNvSpPr txBox="1">
            <a:spLocks/>
          </p:cNvSpPr>
          <p:nvPr/>
        </p:nvSpPr>
        <p:spPr>
          <a:xfrm>
            <a:off x="576426" y="1993251"/>
            <a:ext cx="7578018"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Every year, members of the United Nations Framework Convention on Climate Change (UNFCCC) gather for the UN Climate Change Conference (Conference of the Parties </a:t>
            </a:r>
            <a:r>
              <a:rPr lang="en-GB" sz="1400" b="0" dirty="0">
                <a:solidFill>
                  <a:schemeClr val="tx1">
                    <a:lumMod val="50000"/>
                    <a:lumOff val="50000"/>
                  </a:schemeClr>
                </a:solidFill>
              </a:rPr>
              <a:t>– </a:t>
            </a:r>
            <a:r>
              <a:rPr lang="en-GB" sz="1400" b="0" noProof="0" dirty="0">
                <a:solidFill>
                  <a:schemeClr val="tx1">
                    <a:lumMod val="50000"/>
                    <a:lumOff val="50000"/>
                  </a:schemeClr>
                </a:solidFill>
              </a:rPr>
              <a:t>COP), to deal with global warming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To avoid a climate catastrophe, scientists agree that global warming must stay below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2°C compared to pre-industrial levels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195 countries signed the Paris Agreement 2015 on keeping the rise of global temperature well below 2°C and pursuing efforts to limit the temperature increase even further to 1.5°C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By 2024, the global temperature has already risen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by 1.5°C</a:t>
            </a:r>
          </a:p>
        </p:txBody>
      </p:sp>
      <p:sp>
        <p:nvSpPr>
          <p:cNvPr id="10" name="Textfeld 9">
            <a:extLst>
              <a:ext uri="{FF2B5EF4-FFF2-40B4-BE49-F238E27FC236}">
                <a16:creationId xmlns:a16="http://schemas.microsoft.com/office/drawing/2014/main" id="{0047D447-7D72-6B46-D35A-7ABED7395E61}"/>
              </a:ext>
            </a:extLst>
          </p:cNvPr>
          <p:cNvSpPr txBox="1"/>
          <p:nvPr/>
        </p:nvSpPr>
        <p:spPr>
          <a:xfrm rot="16200000">
            <a:off x="6808208" y="2125262"/>
            <a:ext cx="4465968" cy="215444"/>
          </a:xfrm>
          <a:prstGeom prst="rect">
            <a:avLst/>
          </a:prstGeom>
          <a:noFill/>
        </p:spPr>
        <p:txBody>
          <a:bodyPr wrap="square">
            <a:spAutoFit/>
          </a:bodyPr>
          <a:lstStyle/>
          <a:p>
            <a:r>
              <a:rPr lang="en-GB" sz="800" b="0" noProof="0" dirty="0">
                <a:solidFill>
                  <a:schemeClr val="bg1">
                    <a:lumMod val="95000"/>
                  </a:schemeClr>
                </a:solidFill>
              </a:rPr>
              <a:t>photo: © Mika Baumeister / unsplash</a:t>
            </a:r>
            <a:endParaRPr lang="en-GB" sz="800" noProof="0" dirty="0">
              <a:solidFill>
                <a:schemeClr val="bg1">
                  <a:lumMod val="95000"/>
                </a:schemeClr>
              </a:solidFill>
            </a:endParaRPr>
          </a:p>
        </p:txBody>
      </p:sp>
    </p:spTree>
    <p:extLst>
      <p:ext uri="{BB962C8B-B14F-4D97-AF65-F5344CB8AC3E}">
        <p14:creationId xmlns:p14="http://schemas.microsoft.com/office/powerpoint/2010/main" val="207185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13655-6DB2-59E5-7B81-B912AE0A8D8F}"/>
            </a:ext>
          </a:extLst>
        </p:cNvPr>
        <p:cNvGrpSpPr/>
        <p:nvPr/>
      </p:nvGrpSpPr>
      <p:grpSpPr>
        <a:xfrm>
          <a:off x="0" y="0"/>
          <a:ext cx="0" cy="0"/>
          <a:chOff x="0" y="0"/>
          <a:chExt cx="0" cy="0"/>
        </a:xfrm>
      </p:grpSpPr>
      <p:sp>
        <p:nvSpPr>
          <p:cNvPr id="7" name="Flussdiagramm: Manuelle Eingabe 18">
            <a:extLst>
              <a:ext uri="{FF2B5EF4-FFF2-40B4-BE49-F238E27FC236}">
                <a16:creationId xmlns:a16="http://schemas.microsoft.com/office/drawing/2014/main" id="{6C116A10-2866-C62F-2858-165E40A1A25D}"/>
              </a:ext>
            </a:extLst>
          </p:cNvPr>
          <p:cNvSpPr/>
          <p:nvPr/>
        </p:nvSpPr>
        <p:spPr>
          <a:xfrm>
            <a:off x="2334646" y="4465968"/>
            <a:ext cx="6814268"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
        <p:nvSpPr>
          <p:cNvPr id="2" name="Titel 1">
            <a:extLst>
              <a:ext uri="{FF2B5EF4-FFF2-40B4-BE49-F238E27FC236}">
                <a16:creationId xmlns:a16="http://schemas.microsoft.com/office/drawing/2014/main" id="{B62AF31D-2DB3-A590-8025-7D88F0A7E630}"/>
              </a:ext>
            </a:extLst>
          </p:cNvPr>
          <p:cNvSpPr>
            <a:spLocks noGrp="1"/>
          </p:cNvSpPr>
          <p:nvPr>
            <p:ph type="title"/>
          </p:nvPr>
        </p:nvSpPr>
        <p:spPr/>
        <p:txBody>
          <a:bodyPr/>
          <a:lstStyle/>
          <a:p>
            <a:r>
              <a:rPr lang="en-GB" noProof="0" dirty="0"/>
              <a:t>Renewable Energy</a:t>
            </a:r>
          </a:p>
        </p:txBody>
      </p:sp>
      <p:sp>
        <p:nvSpPr>
          <p:cNvPr id="6" name="Textplatzhalter 5">
            <a:extLst>
              <a:ext uri="{FF2B5EF4-FFF2-40B4-BE49-F238E27FC236}">
                <a16:creationId xmlns:a16="http://schemas.microsoft.com/office/drawing/2014/main" id="{FC301360-10B3-4F9B-E88F-4F605540E35D}"/>
              </a:ext>
            </a:extLst>
          </p:cNvPr>
          <p:cNvSpPr>
            <a:spLocks noGrp="1"/>
          </p:cNvSpPr>
          <p:nvPr>
            <p:ph type="body" sz="quarter" idx="13"/>
          </p:nvPr>
        </p:nvSpPr>
        <p:spPr>
          <a:xfrm>
            <a:off x="576262" y="2913813"/>
            <a:ext cx="7408963" cy="231538"/>
          </a:xfrm>
        </p:spPr>
        <p:txBody>
          <a:bodyPr/>
          <a:lstStyle/>
          <a:p>
            <a:pPr marL="0" indent="0">
              <a:buNone/>
            </a:pPr>
            <a:r>
              <a:rPr lang="en-GB" noProof="0" dirty="0"/>
              <a:t>Renewable Energy Types</a:t>
            </a:r>
          </a:p>
        </p:txBody>
      </p:sp>
      <p:sp>
        <p:nvSpPr>
          <p:cNvPr id="4" name="Textplatzhalter 5">
            <a:extLst>
              <a:ext uri="{FF2B5EF4-FFF2-40B4-BE49-F238E27FC236}">
                <a16:creationId xmlns:a16="http://schemas.microsoft.com/office/drawing/2014/main" id="{501976D1-36EA-AFF0-E2B2-442DD0196BEA}"/>
              </a:ext>
            </a:extLst>
          </p:cNvPr>
          <p:cNvSpPr txBox="1">
            <a:spLocks/>
          </p:cNvSpPr>
          <p:nvPr/>
        </p:nvSpPr>
        <p:spPr>
          <a:xfrm>
            <a:off x="576000" y="3495783"/>
            <a:ext cx="7277393" cy="2456689"/>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Photovoltaic uses the sun light to generate energy either in big solar power plants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or decentralized e.g. on top of houses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Onshore wind farms in the country-side and offshore turbines at sea provide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wind energy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Hydropower uses flowing water through rivers or dams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to generate electricity </a:t>
            </a:r>
          </a:p>
          <a:p>
            <a:pPr marL="144000" indent="-144000">
              <a:lnSpc>
                <a:spcPts val="1800"/>
              </a:lnSpc>
              <a:spcBef>
                <a:spcPts val="0"/>
              </a:spcBef>
              <a:spcAft>
                <a:spcPts val="600"/>
              </a:spcAft>
              <a:buFont typeface="Arial" panose="020B0604020202020204" pitchFamily="34" charset="0"/>
              <a:buChar char="•"/>
            </a:pPr>
            <a:endParaRPr lang="en-GB" sz="1400" b="0" noProof="0" dirty="0">
              <a:solidFill>
                <a:schemeClr val="tx1">
                  <a:lumMod val="50000"/>
                  <a:lumOff val="50000"/>
                </a:schemeClr>
              </a:solidFill>
            </a:endParaRPr>
          </a:p>
          <a:p>
            <a:pPr marL="0" indent="0">
              <a:lnSpc>
                <a:spcPts val="1800"/>
              </a:lnSpc>
              <a:spcBef>
                <a:spcPts val="0"/>
              </a:spcBef>
              <a:spcAft>
                <a:spcPts val="600"/>
              </a:spcAft>
              <a:buNone/>
            </a:pPr>
            <a:endParaRPr lang="en-GB" sz="1400" b="0" dirty="0">
              <a:solidFill>
                <a:schemeClr val="tx1">
                  <a:lumMod val="50000"/>
                  <a:lumOff val="50000"/>
                </a:schemeClr>
              </a:solidFill>
            </a:endParaRPr>
          </a:p>
        </p:txBody>
      </p:sp>
      <p:sp>
        <p:nvSpPr>
          <p:cNvPr id="3" name="Textfeld 2">
            <a:extLst>
              <a:ext uri="{FF2B5EF4-FFF2-40B4-BE49-F238E27FC236}">
                <a16:creationId xmlns:a16="http://schemas.microsoft.com/office/drawing/2014/main" id="{99595A61-63E1-9023-1B6D-1F743E884BCF}"/>
              </a:ext>
            </a:extLst>
          </p:cNvPr>
          <p:cNvSpPr txBox="1"/>
          <p:nvPr/>
        </p:nvSpPr>
        <p:spPr>
          <a:xfrm rot="16200000">
            <a:off x="5635324" y="957290"/>
            <a:ext cx="6801910" cy="215444"/>
          </a:xfrm>
          <a:prstGeom prst="rect">
            <a:avLst/>
          </a:prstGeom>
          <a:noFill/>
        </p:spPr>
        <p:txBody>
          <a:bodyPr wrap="square">
            <a:spAutoFit/>
          </a:bodyPr>
          <a:lstStyle/>
          <a:p>
            <a:r>
              <a:rPr lang="en-GB" sz="800" b="0" noProof="0" dirty="0">
                <a:solidFill>
                  <a:schemeClr val="bg1">
                    <a:lumMod val="95000"/>
                  </a:schemeClr>
                </a:solidFill>
              </a:rPr>
              <a:t>grafic: © Frederick Doerschem / istock</a:t>
            </a:r>
            <a:endParaRPr lang="en-GB" sz="800" noProof="0" dirty="0">
              <a:solidFill>
                <a:schemeClr val="bg1">
                  <a:lumMod val="95000"/>
                </a:schemeClr>
              </a:solidFill>
            </a:endParaRPr>
          </a:p>
        </p:txBody>
      </p:sp>
      <p:sp>
        <p:nvSpPr>
          <p:cNvPr id="5" name="Textplatzhalter 5">
            <a:extLst>
              <a:ext uri="{FF2B5EF4-FFF2-40B4-BE49-F238E27FC236}">
                <a16:creationId xmlns:a16="http://schemas.microsoft.com/office/drawing/2014/main" id="{664FE387-15B9-1856-B7B2-CB092E2DAF2B}"/>
              </a:ext>
            </a:extLst>
          </p:cNvPr>
          <p:cNvSpPr txBox="1">
            <a:spLocks/>
          </p:cNvSpPr>
          <p:nvPr/>
        </p:nvSpPr>
        <p:spPr>
          <a:xfrm>
            <a:off x="576262" y="1464337"/>
            <a:ext cx="7408963" cy="231538"/>
          </a:xfrm>
          <a:prstGeom prst="rect">
            <a:avLst/>
          </a:prstGeom>
        </p:spPr>
        <p:txBody>
          <a:bodyPr vert="horz" wrap="square" lIns="0" tIns="0" rIns="0" bIns="0" rtlCol="0">
            <a:spAutoFit/>
          </a:bodyPr>
          <a:lstStyle>
            <a:lvl1pPr marL="0" indent="0" algn="l" defTabSz="457200" rtl="0" eaLnBrk="1" latinLnBrk="0" hangingPunct="1">
              <a:lnSpc>
                <a:spcPts val="1800"/>
              </a:lnSpc>
              <a:spcBef>
                <a:spcPct val="20000"/>
              </a:spcBef>
              <a:buFontTx/>
              <a:buNone/>
              <a:defRPr sz="2000" b="1" kern="1200" cap="none" baseline="0">
                <a:solidFill>
                  <a:srgbClr val="C7D300"/>
                </a:solidFill>
                <a:latin typeface="+mj-lt"/>
                <a:ea typeface="+mn-ea"/>
                <a:cs typeface="Calibri" panose="020F0502020204030204" pitchFamily="34" charset="0"/>
              </a:defRPr>
            </a:lvl1pPr>
            <a:lvl2pPr marL="539750" indent="-269875" algn="l" defTabSz="457200" rtl="0" eaLnBrk="1" latinLnBrk="0" hangingPunct="1">
              <a:lnSpc>
                <a:spcPts val="2200"/>
              </a:lnSpc>
              <a:spcBef>
                <a:spcPct val="20000"/>
              </a:spcBef>
              <a:buFont typeface="Arial"/>
              <a:buChar char="–"/>
              <a:defRPr sz="1800" b="1" kern="1200" baseline="0">
                <a:solidFill>
                  <a:srgbClr val="C7D300"/>
                </a:solidFill>
                <a:latin typeface="+mj-lt"/>
                <a:ea typeface="+mn-ea"/>
                <a:cs typeface="Calibri" panose="020F0502020204030204" pitchFamily="34" charset="0"/>
              </a:defRPr>
            </a:lvl2pPr>
            <a:lvl3pPr marL="720725" indent="-271463" algn="l" defTabSz="457200" rtl="0" eaLnBrk="1" latinLnBrk="0" hangingPunct="1">
              <a:lnSpc>
                <a:spcPts val="2200"/>
              </a:lnSpc>
              <a:spcBef>
                <a:spcPct val="20000"/>
              </a:spcBef>
              <a:buFont typeface="Arial"/>
              <a:buChar char="•"/>
              <a:tabLst/>
              <a:defRPr sz="1800" kern="1200" baseline="0">
                <a:solidFill>
                  <a:srgbClr val="C7D300"/>
                </a:solidFill>
                <a:latin typeface="+mn-lt"/>
                <a:ea typeface="+mn-ea"/>
                <a:cs typeface="Calibri" panose="020F0502020204030204" pitchFamily="34" charset="0"/>
              </a:defRPr>
            </a:lvl3pPr>
            <a:lvl4pPr marL="981075" indent="-260350" algn="l" defTabSz="457200" rtl="0" eaLnBrk="1" latinLnBrk="0" hangingPunct="1">
              <a:lnSpc>
                <a:spcPts val="2200"/>
              </a:lnSpc>
              <a:spcBef>
                <a:spcPct val="20000"/>
              </a:spcBef>
              <a:buFont typeface="Arial"/>
              <a:buChar char="–"/>
              <a:defRPr sz="1800" kern="1200" baseline="0">
                <a:solidFill>
                  <a:srgbClr val="C7D300"/>
                </a:solidFill>
                <a:latin typeface="+mn-lt"/>
                <a:ea typeface="+mn-ea"/>
                <a:cs typeface="Calibri" panose="020F0502020204030204" pitchFamily="34" charset="0"/>
              </a:defRPr>
            </a:lvl4pPr>
            <a:lvl5pPr marL="1252538" indent="-271463" algn="l" defTabSz="457200" rtl="0" eaLnBrk="1" latinLnBrk="0" hangingPunct="1">
              <a:lnSpc>
                <a:spcPts val="2200"/>
              </a:lnSpc>
              <a:spcBef>
                <a:spcPct val="20000"/>
              </a:spcBef>
              <a:buFont typeface="Arial"/>
              <a:buChar char="»"/>
              <a:defRPr sz="1800" kern="1200"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Why Renewable Energy?</a:t>
            </a:r>
          </a:p>
        </p:txBody>
      </p:sp>
      <p:sp>
        <p:nvSpPr>
          <p:cNvPr id="8" name="Textfeld 7">
            <a:extLst>
              <a:ext uri="{FF2B5EF4-FFF2-40B4-BE49-F238E27FC236}">
                <a16:creationId xmlns:a16="http://schemas.microsoft.com/office/drawing/2014/main" id="{81AB8B7D-5224-3588-CDB0-FC0D6E10AA6B}"/>
              </a:ext>
            </a:extLst>
          </p:cNvPr>
          <p:cNvSpPr txBox="1"/>
          <p:nvPr/>
        </p:nvSpPr>
        <p:spPr>
          <a:xfrm>
            <a:off x="458496" y="1912429"/>
            <a:ext cx="7512923" cy="698717"/>
          </a:xfrm>
          <a:prstGeom prst="rect">
            <a:avLst/>
          </a:prstGeom>
          <a:noFill/>
        </p:spPr>
        <p:txBody>
          <a:bodyPr wrap="square">
            <a:spAutoFit/>
          </a:bodyPr>
          <a:lstStyle/>
          <a:p>
            <a:pPr marL="144000" indent="-144000">
              <a:lnSpc>
                <a:spcPct val="150000"/>
              </a:lnSpc>
              <a:spcBef>
                <a:spcPts val="0"/>
              </a:spcBef>
              <a:spcAft>
                <a:spcPts val="600"/>
              </a:spcAft>
              <a:buFont typeface="Arial" panose="020B0604020202020204" pitchFamily="34" charset="0"/>
              <a:buChar char="•"/>
            </a:pPr>
            <a:r>
              <a:rPr lang="en-GB" sz="1400" dirty="0">
                <a:solidFill>
                  <a:schemeClr val="tx1">
                    <a:lumMod val="50000"/>
                    <a:lumOff val="50000"/>
                  </a:schemeClr>
                </a:solidFill>
                <a:latin typeface="+mj-lt"/>
                <a:cs typeface="Calibri" panose="020F0502020204030204" pitchFamily="34" charset="0"/>
              </a:rPr>
              <a:t>It is an essential part of the global fight against climate change as extraction and usage of fossil resources are producing a large part of the global CO₂ emissions </a:t>
            </a:r>
          </a:p>
        </p:txBody>
      </p:sp>
    </p:spTree>
    <p:extLst>
      <p:ext uri="{BB962C8B-B14F-4D97-AF65-F5344CB8AC3E}">
        <p14:creationId xmlns:p14="http://schemas.microsoft.com/office/powerpoint/2010/main" val="206951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4B462-58AA-5E0D-4F38-BF414CFC31AA}"/>
            </a:ext>
          </a:extLst>
        </p:cNvPr>
        <p:cNvGrpSpPr/>
        <p:nvPr/>
      </p:nvGrpSpPr>
      <p:grpSpPr>
        <a:xfrm>
          <a:off x="0" y="0"/>
          <a:ext cx="0" cy="0"/>
          <a:chOff x="0" y="0"/>
          <a:chExt cx="0" cy="0"/>
        </a:xfrm>
      </p:grpSpPr>
      <p:sp>
        <p:nvSpPr>
          <p:cNvPr id="3" name="Flussdiagramm: Manuelle Eingabe 18">
            <a:extLst>
              <a:ext uri="{FF2B5EF4-FFF2-40B4-BE49-F238E27FC236}">
                <a16:creationId xmlns:a16="http://schemas.microsoft.com/office/drawing/2014/main" id="{A82339BE-B4BA-B12A-4AE8-0535435FC295}"/>
              </a:ext>
            </a:extLst>
          </p:cNvPr>
          <p:cNvSpPr>
            <a:spLocks noChangeAspect="1"/>
          </p:cNvSpPr>
          <p:nvPr/>
        </p:nvSpPr>
        <p:spPr>
          <a:xfrm>
            <a:off x="2329732" y="4465968"/>
            <a:ext cx="6814268"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solidFill>
            <a:srgbClr val="A1CAEE"/>
          </a:solidFill>
          <a:ln>
            <a:noFill/>
          </a:ln>
        </p:spPr>
        <p:txBody>
          <a:bodyPr wrap="none" lIns="0" tIns="0" rIns="0" bIns="0" rtlCol="0" anchor="ctr">
            <a:noAutofit/>
          </a:bodyPr>
          <a:lstStyle/>
          <a:p>
            <a:pPr algn="ctr"/>
            <a:endParaRPr lang="en-GB" noProof="0" dirty="0"/>
          </a:p>
        </p:txBody>
      </p:sp>
      <p:sp>
        <p:nvSpPr>
          <p:cNvPr id="2" name="Titel 1">
            <a:extLst>
              <a:ext uri="{FF2B5EF4-FFF2-40B4-BE49-F238E27FC236}">
                <a16:creationId xmlns:a16="http://schemas.microsoft.com/office/drawing/2014/main" id="{9E50D723-9533-DB32-E8DA-22F30B1389E2}"/>
              </a:ext>
            </a:extLst>
          </p:cNvPr>
          <p:cNvSpPr>
            <a:spLocks noGrp="1"/>
          </p:cNvSpPr>
          <p:nvPr>
            <p:ph type="title"/>
          </p:nvPr>
        </p:nvSpPr>
        <p:spPr/>
        <p:txBody>
          <a:bodyPr/>
          <a:lstStyle/>
          <a:p>
            <a:r>
              <a:rPr lang="en-GB" noProof="0" dirty="0"/>
              <a:t>Renewable Energy</a:t>
            </a:r>
          </a:p>
        </p:txBody>
      </p:sp>
      <p:sp>
        <p:nvSpPr>
          <p:cNvPr id="6" name="Textplatzhalter 5">
            <a:extLst>
              <a:ext uri="{FF2B5EF4-FFF2-40B4-BE49-F238E27FC236}">
                <a16:creationId xmlns:a16="http://schemas.microsoft.com/office/drawing/2014/main" id="{8D1B29C5-E021-C776-D1FA-67ED951B8794}"/>
              </a:ext>
            </a:extLst>
          </p:cNvPr>
          <p:cNvSpPr>
            <a:spLocks noGrp="1"/>
          </p:cNvSpPr>
          <p:nvPr>
            <p:ph type="body" sz="quarter" idx="13"/>
          </p:nvPr>
        </p:nvSpPr>
        <p:spPr/>
        <p:txBody>
          <a:bodyPr/>
          <a:lstStyle/>
          <a:p>
            <a:pPr marL="0" indent="0">
              <a:buNone/>
            </a:pPr>
            <a:r>
              <a:rPr lang="en-GB" noProof="0" dirty="0"/>
              <a:t>Renewable Energy Types</a:t>
            </a:r>
          </a:p>
        </p:txBody>
      </p:sp>
      <p:sp>
        <p:nvSpPr>
          <p:cNvPr id="4" name="Textplatzhalter 5">
            <a:extLst>
              <a:ext uri="{FF2B5EF4-FFF2-40B4-BE49-F238E27FC236}">
                <a16:creationId xmlns:a16="http://schemas.microsoft.com/office/drawing/2014/main" id="{3ED7D43A-1D30-F058-C79F-83A921CC2824}"/>
              </a:ext>
            </a:extLst>
          </p:cNvPr>
          <p:cNvSpPr txBox="1">
            <a:spLocks/>
          </p:cNvSpPr>
          <p:nvPr/>
        </p:nvSpPr>
        <p:spPr>
          <a:xfrm>
            <a:off x="576426" y="1988311"/>
            <a:ext cx="7277393" cy="2773097"/>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rPr>
              <a:t>Geothermal and environmental energy is won from the heat below the surface or the air </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Biomass energy is produced through burning organic material like wood or agricultural waste and can </a:t>
            </a:r>
            <a:r>
              <a:rPr lang="en-US" sz="1400" b="0" noProof="0" dirty="0">
                <a:solidFill>
                  <a:schemeClr val="tx1">
                    <a:lumMod val="50000"/>
                    <a:lumOff val="50000"/>
                  </a:schemeClr>
                </a:solidFill>
              </a:rPr>
              <a:t>be turned into three types of bioenergy: heat, electricity, and transport fuels</a:t>
            </a:r>
          </a:p>
          <a:p>
            <a:pPr marL="144000" indent="-144000">
              <a:lnSpc>
                <a:spcPct val="150000"/>
              </a:lnSpc>
              <a:spcBef>
                <a:spcPts val="0"/>
              </a:spcBef>
              <a:spcAft>
                <a:spcPts val="600"/>
              </a:spcAft>
              <a:buFont typeface="Arial" panose="020B0604020202020204" pitchFamily="34" charset="0"/>
              <a:buChar char="•"/>
            </a:pPr>
            <a:r>
              <a:rPr lang="en-US" sz="1400" b="0" noProof="0" dirty="0">
                <a:solidFill>
                  <a:schemeClr val="tx1">
                    <a:lumMod val="50000"/>
                    <a:lumOff val="50000"/>
                  </a:schemeClr>
                </a:solidFill>
              </a:rPr>
              <a:t>Another process, co-generation, produces electricity while using leftover heat for heating homes or industries</a:t>
            </a:r>
          </a:p>
          <a:p>
            <a:pPr marL="144000" indent="-144000">
              <a:lnSpc>
                <a:spcPct val="150000"/>
              </a:lnSpc>
              <a:spcBef>
                <a:spcPts val="0"/>
              </a:spcBef>
              <a:spcAft>
                <a:spcPts val="600"/>
              </a:spcAft>
              <a:buFont typeface="Arial" panose="020B0604020202020204" pitchFamily="34" charset="0"/>
              <a:buChar char="•"/>
            </a:pPr>
            <a:r>
              <a:rPr lang="en-US" sz="1400" b="0" noProof="0" dirty="0">
                <a:solidFill>
                  <a:schemeClr val="tx1">
                    <a:lumMod val="50000"/>
                    <a:lumOff val="50000"/>
                  </a:schemeClr>
                </a:solidFill>
              </a:rPr>
              <a:t>Transport fuels, or biofuels, mostly come from energy crops, but newer biofuels made from waste and residues are also being developed</a:t>
            </a:r>
            <a:endParaRPr lang="en-GB" sz="1400" b="0" noProof="0" dirty="0">
              <a:solidFill>
                <a:schemeClr val="tx1">
                  <a:lumMod val="50000"/>
                  <a:lumOff val="50000"/>
                </a:schemeClr>
              </a:solidFill>
            </a:endParaRPr>
          </a:p>
          <a:p>
            <a:pPr marL="0" indent="0">
              <a:lnSpc>
                <a:spcPts val="1800"/>
              </a:lnSpc>
              <a:spcBef>
                <a:spcPts val="0"/>
              </a:spcBef>
              <a:spcAft>
                <a:spcPts val="600"/>
              </a:spcAft>
              <a:buNone/>
            </a:pPr>
            <a:endParaRPr lang="en-GB" sz="1400" b="0" dirty="0">
              <a:solidFill>
                <a:schemeClr val="tx1">
                  <a:lumMod val="50000"/>
                  <a:lumOff val="50000"/>
                </a:schemeClr>
              </a:solidFill>
            </a:endParaRPr>
          </a:p>
        </p:txBody>
      </p:sp>
      <p:sp>
        <p:nvSpPr>
          <p:cNvPr id="14" name="Textplatzhalter 5">
            <a:extLst>
              <a:ext uri="{FF2B5EF4-FFF2-40B4-BE49-F238E27FC236}">
                <a16:creationId xmlns:a16="http://schemas.microsoft.com/office/drawing/2014/main" id="{CC2EDC3B-4418-4E62-7722-1B929F517050}"/>
              </a:ext>
            </a:extLst>
          </p:cNvPr>
          <p:cNvSpPr txBox="1">
            <a:spLocks/>
          </p:cNvSpPr>
          <p:nvPr/>
        </p:nvSpPr>
        <p:spPr>
          <a:xfrm>
            <a:off x="3840649" y="5688527"/>
            <a:ext cx="5021302" cy="1135337"/>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ts val="1800"/>
              </a:lnSpc>
              <a:spcBef>
                <a:spcPts val="0"/>
              </a:spcBef>
              <a:spcAft>
                <a:spcPts val="600"/>
              </a:spcAft>
              <a:buFont typeface="Arial" panose="020B0604020202020204" pitchFamily="34" charset="0"/>
              <a:buChar char="•"/>
            </a:pPr>
            <a:r>
              <a:rPr lang="en-GB" sz="1400" b="0" noProof="0" dirty="0">
                <a:solidFill>
                  <a:schemeClr val="bg1"/>
                </a:solidFill>
              </a:rPr>
              <a:t>Nuclear energy is not future-proof because of the dangerous radioactive garbage, dependence on authoritarian states, expensive subventions, and potential abuse </a:t>
            </a:r>
          </a:p>
          <a:p>
            <a:pPr marL="144000" indent="-144000">
              <a:lnSpc>
                <a:spcPts val="1800"/>
              </a:lnSpc>
              <a:spcBef>
                <a:spcPts val="0"/>
              </a:spcBef>
              <a:spcAft>
                <a:spcPts val="600"/>
              </a:spcAft>
              <a:buFont typeface="Arial" panose="020B0604020202020204" pitchFamily="34" charset="0"/>
              <a:buChar char="•"/>
            </a:pPr>
            <a:r>
              <a:rPr lang="en-GB" sz="1400" b="0" noProof="0" dirty="0">
                <a:solidFill>
                  <a:schemeClr val="bg1"/>
                </a:solidFill>
              </a:rPr>
              <a:t>Mining of uranium is not free of emissions </a:t>
            </a:r>
          </a:p>
        </p:txBody>
      </p:sp>
      <p:pic>
        <p:nvPicPr>
          <p:cNvPr id="15" name="Grafik 14">
            <a:extLst>
              <a:ext uri="{FF2B5EF4-FFF2-40B4-BE49-F238E27FC236}">
                <a16:creationId xmlns:a16="http://schemas.microsoft.com/office/drawing/2014/main" id="{23030745-B32A-23B9-97CE-350EB8717E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8507" y="5688527"/>
            <a:ext cx="440094" cy="670619"/>
          </a:xfrm>
          <a:prstGeom prst="rect">
            <a:avLst/>
          </a:prstGeom>
        </p:spPr>
      </p:pic>
    </p:spTree>
    <p:extLst>
      <p:ext uri="{BB962C8B-B14F-4D97-AF65-F5344CB8AC3E}">
        <p14:creationId xmlns:p14="http://schemas.microsoft.com/office/powerpoint/2010/main" val="796166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76538-BA80-E8CF-99B7-BD96A372BF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4B508A-18DD-8B60-1A8F-75130CC52280}"/>
              </a:ext>
            </a:extLst>
          </p:cNvPr>
          <p:cNvSpPr>
            <a:spLocks noGrp="1"/>
          </p:cNvSpPr>
          <p:nvPr>
            <p:ph type="title"/>
          </p:nvPr>
        </p:nvSpPr>
        <p:spPr/>
        <p:txBody>
          <a:bodyPr/>
          <a:lstStyle/>
          <a:p>
            <a:r>
              <a:rPr lang="en-GB" noProof="0" dirty="0"/>
              <a:t>Renewable Energy</a:t>
            </a:r>
          </a:p>
        </p:txBody>
      </p:sp>
      <p:sp>
        <p:nvSpPr>
          <p:cNvPr id="6" name="Textplatzhalter 5">
            <a:extLst>
              <a:ext uri="{FF2B5EF4-FFF2-40B4-BE49-F238E27FC236}">
                <a16:creationId xmlns:a16="http://schemas.microsoft.com/office/drawing/2014/main" id="{1813FAC7-7C93-072B-C396-F2EFA573AE32}"/>
              </a:ext>
            </a:extLst>
          </p:cNvPr>
          <p:cNvSpPr>
            <a:spLocks noGrp="1"/>
          </p:cNvSpPr>
          <p:nvPr>
            <p:ph type="body" sz="quarter" idx="13"/>
          </p:nvPr>
        </p:nvSpPr>
        <p:spPr>
          <a:xfrm>
            <a:off x="576262" y="1457583"/>
            <a:ext cx="7408963" cy="231538"/>
          </a:xfrm>
        </p:spPr>
        <p:txBody>
          <a:bodyPr/>
          <a:lstStyle/>
          <a:p>
            <a:r>
              <a:rPr lang="en-US" dirty="0"/>
              <a:t>How Renewable Power Can Heat Homes and Fuel Cars</a:t>
            </a:r>
            <a:endParaRPr lang="en-GB" noProof="0" dirty="0"/>
          </a:p>
        </p:txBody>
      </p:sp>
      <p:sp>
        <p:nvSpPr>
          <p:cNvPr id="4" name="Textplatzhalter 5">
            <a:extLst>
              <a:ext uri="{FF2B5EF4-FFF2-40B4-BE49-F238E27FC236}">
                <a16:creationId xmlns:a16="http://schemas.microsoft.com/office/drawing/2014/main" id="{6DA5D65F-5D58-41D0-A949-2AD74422D298}"/>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961C4F24-92BF-BE6D-61DF-476C6ECA489D}"/>
              </a:ext>
            </a:extLst>
          </p:cNvPr>
          <p:cNvSpPr txBox="1">
            <a:spLocks/>
          </p:cNvSpPr>
          <p:nvPr/>
        </p:nvSpPr>
        <p:spPr>
          <a:xfrm>
            <a:off x="576427" y="1990804"/>
            <a:ext cx="7258604" cy="3999688"/>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ct val="150000"/>
              </a:lnSpc>
              <a:spcBef>
                <a:spcPts val="0"/>
              </a:spcBef>
              <a:spcAft>
                <a:spcPts val="600"/>
              </a:spcAft>
              <a:buFont typeface="Arial" panose="020B0604020202020204" pitchFamily="34" charset="0"/>
              <a:buChar char="•"/>
            </a:pPr>
            <a:r>
              <a:rPr lang="en-US" sz="1400" b="0" noProof="0" dirty="0">
                <a:solidFill>
                  <a:schemeClr val="tx1">
                    <a:lumMod val="50000"/>
                    <a:lumOff val="50000"/>
                  </a:schemeClr>
                </a:solidFill>
              </a:rPr>
              <a:t>Sector </a:t>
            </a:r>
            <a:r>
              <a:rPr lang="en-US" sz="1400" b="0" dirty="0">
                <a:solidFill>
                  <a:schemeClr val="tx1">
                    <a:lumMod val="50000"/>
                    <a:lumOff val="50000"/>
                  </a:schemeClr>
                </a:solidFill>
              </a:rPr>
              <a:t>coupling is important for making energy use more flexible. It</a:t>
            </a:r>
            <a:r>
              <a:rPr lang="en-US" sz="1400" b="0" noProof="0" dirty="0">
                <a:solidFill>
                  <a:schemeClr val="tx1">
                    <a:lumMod val="50000"/>
                    <a:lumOff val="50000"/>
                  </a:schemeClr>
                </a:solidFill>
              </a:rPr>
              <a:t> </a:t>
            </a:r>
            <a:r>
              <a:rPr lang="en-GB" sz="1400" b="0" noProof="0" dirty="0">
                <a:solidFill>
                  <a:schemeClr val="tx1">
                    <a:lumMod val="50000"/>
                    <a:lumOff val="50000"/>
                  </a:schemeClr>
                </a:solidFill>
              </a:rPr>
              <a:t>connects sectors like electricity, heating and cooling, traffic, as well as industry and</a:t>
            </a:r>
            <a:r>
              <a:rPr lang="en-GB" sz="1400" b="0" dirty="0">
                <a:solidFill>
                  <a:schemeClr val="tx1">
                    <a:lumMod val="50000"/>
                    <a:lumOff val="50000"/>
                  </a:schemeClr>
                </a:solidFill>
              </a:rPr>
              <a:t> </a:t>
            </a:r>
            <a:r>
              <a:rPr lang="en-US" sz="1400" b="0" dirty="0">
                <a:solidFill>
                  <a:schemeClr val="tx1">
                    <a:lumMod val="50000"/>
                    <a:lumOff val="50000"/>
                  </a:schemeClr>
                </a:solidFill>
              </a:rPr>
              <a:t>allows energy to be stored and used where it is needed</a:t>
            </a:r>
            <a:endParaRPr lang="en-GB" sz="1400" b="0" dirty="0">
              <a:solidFill>
                <a:schemeClr val="tx1">
                  <a:lumMod val="50000"/>
                  <a:lumOff val="50000"/>
                </a:schemeClr>
              </a:solidFill>
            </a:endParaRPr>
          </a:p>
          <a:p>
            <a:pPr marL="144000" indent="-144000">
              <a:lnSpc>
                <a:spcPct val="150000"/>
              </a:lnSpc>
              <a:spcBef>
                <a:spcPts val="0"/>
              </a:spcBef>
              <a:spcAft>
                <a:spcPts val="600"/>
              </a:spcAft>
              <a:buFont typeface="Arial" panose="020B0604020202020204" pitchFamily="34" charset="0"/>
              <a:buChar char="•"/>
            </a:pPr>
            <a:r>
              <a:rPr lang="en-US" sz="1400" b="0" dirty="0">
                <a:solidFill>
                  <a:schemeClr val="tx1">
                    <a:lumMod val="50000"/>
                    <a:lumOff val="50000"/>
                  </a:schemeClr>
                </a:solidFill>
              </a:rPr>
              <a:t>Electricity can power heat pumps (power-to-heat), produce green gases like hydrogen (power-to-gas), or make fuels (power-to-fuel). </a:t>
            </a:r>
            <a:r>
              <a:rPr lang="en-US" sz="1400" b="0" noProof="0" dirty="0">
                <a:solidFill>
                  <a:schemeClr val="tx1">
                    <a:lumMod val="50000"/>
                    <a:lumOff val="50000"/>
                  </a:schemeClr>
                </a:solidFill>
              </a:rPr>
              <a:t>Green hydrogen is produced by splitting water into hydrogen and oxygen using </a:t>
            </a:r>
          </a:p>
          <a:p>
            <a:pPr marL="144000" indent="-144000">
              <a:lnSpc>
                <a:spcPct val="150000"/>
              </a:lnSpc>
              <a:spcBef>
                <a:spcPts val="0"/>
              </a:spcBef>
              <a:spcAft>
                <a:spcPts val="600"/>
              </a:spcAft>
              <a:buFont typeface="Arial" panose="020B0604020202020204" pitchFamily="34" charset="0"/>
              <a:buChar char="•"/>
            </a:pPr>
            <a:r>
              <a:rPr lang="en-US" sz="1400" b="0" dirty="0">
                <a:solidFill>
                  <a:schemeClr val="tx1">
                    <a:lumMod val="50000"/>
                    <a:lumOff val="50000"/>
                  </a:schemeClr>
                </a:solidFill>
              </a:rPr>
              <a:t>Green hydrogen is made by splitting water using electricity (electrolysis). It can be used in transport, heating, and power generation, but it is still costly to produce.</a:t>
            </a:r>
            <a:br>
              <a:rPr lang="en-US" sz="1400" b="0" noProof="0" dirty="0">
                <a:solidFill>
                  <a:schemeClr val="tx1">
                    <a:lumMod val="50000"/>
                    <a:lumOff val="50000"/>
                  </a:schemeClr>
                </a:solidFill>
              </a:rPr>
            </a:br>
            <a:endParaRPr lang="en-GB" sz="1400" b="0" noProof="0" dirty="0">
              <a:solidFill>
                <a:schemeClr val="tx1">
                  <a:lumMod val="50000"/>
                  <a:lumOff val="50000"/>
                </a:schemeClr>
              </a:solidFill>
            </a:endParaRPr>
          </a:p>
        </p:txBody>
      </p:sp>
      <p:sp>
        <p:nvSpPr>
          <p:cNvPr id="5" name="Textfeld 4">
            <a:extLst>
              <a:ext uri="{FF2B5EF4-FFF2-40B4-BE49-F238E27FC236}">
                <a16:creationId xmlns:a16="http://schemas.microsoft.com/office/drawing/2014/main" id="{1122F8BD-54D6-380B-5373-9F9A8F335DC4}"/>
              </a:ext>
            </a:extLst>
          </p:cNvPr>
          <p:cNvSpPr txBox="1"/>
          <p:nvPr/>
        </p:nvSpPr>
        <p:spPr>
          <a:xfrm rot="16200000">
            <a:off x="6808207" y="2125262"/>
            <a:ext cx="4465969" cy="215444"/>
          </a:xfrm>
          <a:prstGeom prst="rect">
            <a:avLst/>
          </a:prstGeom>
          <a:noFill/>
        </p:spPr>
        <p:txBody>
          <a:bodyPr wrap="square">
            <a:spAutoFit/>
          </a:bodyPr>
          <a:lstStyle/>
          <a:p>
            <a:r>
              <a:rPr lang="en-GB" sz="800" b="0" noProof="0" dirty="0">
                <a:solidFill>
                  <a:schemeClr val="bg1">
                    <a:lumMod val="95000"/>
                  </a:schemeClr>
                </a:solidFill>
              </a:rPr>
              <a:t>photo: © StockSeller / iStock</a:t>
            </a:r>
            <a:endParaRPr lang="en-GB" sz="800" noProof="0" dirty="0">
              <a:solidFill>
                <a:schemeClr val="bg1">
                  <a:lumMod val="95000"/>
                </a:schemeClr>
              </a:solidFill>
            </a:endParaRPr>
          </a:p>
        </p:txBody>
      </p:sp>
      <p:sp>
        <p:nvSpPr>
          <p:cNvPr id="7" name="Flussdiagramm: Manuelle Eingabe 18">
            <a:extLst>
              <a:ext uri="{FF2B5EF4-FFF2-40B4-BE49-F238E27FC236}">
                <a16:creationId xmlns:a16="http://schemas.microsoft.com/office/drawing/2014/main" id="{E17A8BF8-21EF-3E04-5A17-BC82979C7540}"/>
              </a:ext>
            </a:extLst>
          </p:cNvPr>
          <p:cNvSpPr/>
          <p:nvPr/>
        </p:nvSpPr>
        <p:spPr>
          <a:xfrm>
            <a:off x="2334646" y="4465968"/>
            <a:ext cx="6814268"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Tree>
    <p:extLst>
      <p:ext uri="{BB962C8B-B14F-4D97-AF65-F5344CB8AC3E}">
        <p14:creationId xmlns:p14="http://schemas.microsoft.com/office/powerpoint/2010/main" val="225812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AB05-C6B8-2AE6-5B87-7668D4244731}"/>
            </a:ext>
          </a:extLst>
        </p:cNvPr>
        <p:cNvGrpSpPr/>
        <p:nvPr/>
      </p:nvGrpSpPr>
      <p:grpSpPr>
        <a:xfrm>
          <a:off x="0" y="0"/>
          <a:ext cx="0" cy="0"/>
          <a:chOff x="0" y="0"/>
          <a:chExt cx="0" cy="0"/>
        </a:xfrm>
      </p:grpSpPr>
      <p:sp>
        <p:nvSpPr>
          <p:cNvPr id="7" name="Flussdiagramm: Manuelle Eingabe 18">
            <a:extLst>
              <a:ext uri="{FF2B5EF4-FFF2-40B4-BE49-F238E27FC236}">
                <a16:creationId xmlns:a16="http://schemas.microsoft.com/office/drawing/2014/main" id="{F4347880-A851-3DCC-F409-5BBBBD899F1D}"/>
              </a:ext>
            </a:extLst>
          </p:cNvPr>
          <p:cNvSpPr/>
          <p:nvPr/>
        </p:nvSpPr>
        <p:spPr>
          <a:xfrm>
            <a:off x="2334646" y="4465968"/>
            <a:ext cx="6814268" cy="23920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459 w 10000"/>
              <a:gd name="connsiteY0" fmla="*/ 2254 h 10000"/>
              <a:gd name="connsiteX1" fmla="*/ 10000 w 10000"/>
              <a:gd name="connsiteY1" fmla="*/ 0 h 10000"/>
              <a:gd name="connsiteX2" fmla="*/ 10000 w 10000"/>
              <a:gd name="connsiteY2" fmla="*/ 10000 h 10000"/>
              <a:gd name="connsiteX3" fmla="*/ 0 w 10000"/>
              <a:gd name="connsiteY3" fmla="*/ 10000 h 10000"/>
              <a:gd name="connsiteX4" fmla="*/ 3459 w 10000"/>
              <a:gd name="connsiteY4" fmla="*/ 2254 h 10000"/>
              <a:gd name="connsiteX0" fmla="*/ 971 w 10000"/>
              <a:gd name="connsiteY0" fmla="*/ 5015 h 10000"/>
              <a:gd name="connsiteX1" fmla="*/ 10000 w 10000"/>
              <a:gd name="connsiteY1" fmla="*/ 0 h 10000"/>
              <a:gd name="connsiteX2" fmla="*/ 10000 w 10000"/>
              <a:gd name="connsiteY2" fmla="*/ 10000 h 10000"/>
              <a:gd name="connsiteX3" fmla="*/ 0 w 10000"/>
              <a:gd name="connsiteY3" fmla="*/ 10000 h 10000"/>
              <a:gd name="connsiteX4" fmla="*/ 971 w 10000"/>
              <a:gd name="connsiteY4" fmla="*/ 501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71" y="5015"/>
                </a:moveTo>
                <a:lnTo>
                  <a:pt x="10000" y="0"/>
                </a:lnTo>
                <a:lnTo>
                  <a:pt x="10000" y="10000"/>
                </a:lnTo>
                <a:lnTo>
                  <a:pt x="0" y="10000"/>
                </a:lnTo>
                <a:lnTo>
                  <a:pt x="971" y="5015"/>
                </a:lnTo>
                <a:close/>
              </a:path>
            </a:pathLst>
          </a:custGeom>
          <a:blipFill dpi="0" rotWithShape="1">
            <a:blip r:embed="rId3" cstate="screen">
              <a:extLst>
                <a:ext uri="{28A0092B-C50C-407E-A947-70E740481C1C}">
                  <a14:useLocalDpi xmlns:a14="http://schemas.microsoft.com/office/drawing/2010/main" val="0"/>
                </a:ext>
              </a:extLst>
            </a:blip>
            <a:srcRect/>
            <a:stretch>
              <a:fillRect/>
            </a:stretch>
          </a:blipFill>
          <a:ln>
            <a:noFill/>
          </a:ln>
        </p:spPr>
        <p:txBody>
          <a:bodyPr wrap="none" lIns="0" tIns="0" rIns="0" bIns="0" rtlCol="0" anchor="ctr">
            <a:noAutofit/>
          </a:bodyPr>
          <a:lstStyle/>
          <a:p>
            <a:pPr algn="ctr"/>
            <a:endParaRPr lang="en-GB" noProof="0" dirty="0"/>
          </a:p>
        </p:txBody>
      </p:sp>
      <p:sp>
        <p:nvSpPr>
          <p:cNvPr id="2" name="Titel 1">
            <a:extLst>
              <a:ext uri="{FF2B5EF4-FFF2-40B4-BE49-F238E27FC236}">
                <a16:creationId xmlns:a16="http://schemas.microsoft.com/office/drawing/2014/main" id="{3DE62249-F82D-8620-CE66-1294BF4078F3}"/>
              </a:ext>
            </a:extLst>
          </p:cNvPr>
          <p:cNvSpPr>
            <a:spLocks noGrp="1"/>
          </p:cNvSpPr>
          <p:nvPr>
            <p:ph type="title"/>
          </p:nvPr>
        </p:nvSpPr>
        <p:spPr/>
        <p:txBody>
          <a:bodyPr/>
          <a:lstStyle/>
          <a:p>
            <a:r>
              <a:rPr lang="en-GB" noProof="0" dirty="0"/>
              <a:t>Renewable Energy</a:t>
            </a:r>
          </a:p>
        </p:txBody>
      </p:sp>
      <p:sp>
        <p:nvSpPr>
          <p:cNvPr id="6" name="Textplatzhalter 5">
            <a:extLst>
              <a:ext uri="{FF2B5EF4-FFF2-40B4-BE49-F238E27FC236}">
                <a16:creationId xmlns:a16="http://schemas.microsoft.com/office/drawing/2014/main" id="{58B9BCCC-1EF9-0C84-EE3A-E1341A675553}"/>
              </a:ext>
            </a:extLst>
          </p:cNvPr>
          <p:cNvSpPr>
            <a:spLocks noGrp="1"/>
          </p:cNvSpPr>
          <p:nvPr>
            <p:ph type="body" sz="quarter" idx="13"/>
          </p:nvPr>
        </p:nvSpPr>
        <p:spPr/>
        <p:txBody>
          <a:bodyPr/>
          <a:lstStyle/>
          <a:p>
            <a:pPr marL="0" indent="0">
              <a:buNone/>
            </a:pPr>
            <a:r>
              <a:rPr lang="en-GB" noProof="0" dirty="0"/>
              <a:t>Reasons for Renewable Energy</a:t>
            </a:r>
          </a:p>
        </p:txBody>
      </p:sp>
      <p:sp>
        <p:nvSpPr>
          <p:cNvPr id="4" name="Textplatzhalter 5">
            <a:extLst>
              <a:ext uri="{FF2B5EF4-FFF2-40B4-BE49-F238E27FC236}">
                <a16:creationId xmlns:a16="http://schemas.microsoft.com/office/drawing/2014/main" id="{E70D1BDF-00B4-DC28-E8FA-49284F025C4F}"/>
              </a:ext>
            </a:extLst>
          </p:cNvPr>
          <p:cNvSpPr txBox="1">
            <a:spLocks/>
          </p:cNvSpPr>
          <p:nvPr/>
        </p:nvSpPr>
        <p:spPr>
          <a:xfrm>
            <a:off x="576426" y="2218899"/>
            <a:ext cx="7152725"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endParaRPr lang="en-GB" sz="1400" b="0" noProof="0" dirty="0">
              <a:solidFill>
                <a:schemeClr val="tx1">
                  <a:lumMod val="50000"/>
                  <a:lumOff val="50000"/>
                </a:schemeClr>
              </a:solidFill>
            </a:endParaRPr>
          </a:p>
        </p:txBody>
      </p:sp>
      <p:sp>
        <p:nvSpPr>
          <p:cNvPr id="9" name="Textplatzhalter 5">
            <a:extLst>
              <a:ext uri="{FF2B5EF4-FFF2-40B4-BE49-F238E27FC236}">
                <a16:creationId xmlns:a16="http://schemas.microsoft.com/office/drawing/2014/main" id="{57E4C4DC-87E6-3B8F-C5CC-F297C5252430}"/>
              </a:ext>
            </a:extLst>
          </p:cNvPr>
          <p:cNvSpPr txBox="1">
            <a:spLocks/>
          </p:cNvSpPr>
          <p:nvPr/>
        </p:nvSpPr>
        <p:spPr>
          <a:xfrm>
            <a:off x="576426" y="2000717"/>
            <a:ext cx="7215024" cy="4260482"/>
          </a:xfrm>
          <a:prstGeom prst="rect">
            <a:avLst/>
          </a:prstGeom>
        </p:spPr>
        <p:txBody>
          <a:bodyPr vert="horz" lIns="0" tIns="0" rIns="0" bIns="0" rtlCol="0">
            <a:noAutofit/>
          </a:bodyPr>
          <a:lstStyle>
            <a:lvl1pPr marL="450850" indent="-450850" algn="l" defTabSz="457200" rtl="0" eaLnBrk="1" latinLnBrk="0" hangingPunct="1">
              <a:lnSpc>
                <a:spcPts val="2500"/>
              </a:lnSpc>
              <a:spcBef>
                <a:spcPct val="20000"/>
              </a:spcBef>
              <a:buFont typeface="Wingdings" charset="2"/>
              <a:buAutoNum type="arabicPlain"/>
              <a:defRPr sz="1800" b="1" kern="1200" cap="none" baseline="0">
                <a:solidFill>
                  <a:srgbClr val="C7D300"/>
                </a:solidFill>
                <a:latin typeface="+mj-lt"/>
                <a:ea typeface="+mn-ea"/>
                <a:cs typeface="Calibri" panose="020F0502020204030204" pitchFamily="34" charset="0"/>
              </a:defRPr>
            </a:lvl1pPr>
            <a:lvl2pPr marL="811213" indent="-360363" algn="l" defTabSz="457200" rtl="0" eaLnBrk="1" latinLnBrk="0" hangingPunct="1">
              <a:lnSpc>
                <a:spcPts val="2500"/>
              </a:lnSpc>
              <a:spcBef>
                <a:spcPct val="20000"/>
              </a:spcBef>
              <a:buFont typeface="Wingdings" charset="2"/>
              <a:buAutoNum type="arabicPlain"/>
              <a:tabLst/>
              <a:defRPr sz="1800" b="1" kern="1200" cap="none" baseline="0">
                <a:solidFill>
                  <a:srgbClr val="C7D300"/>
                </a:solidFill>
                <a:latin typeface="+mn-lt"/>
                <a:ea typeface="+mn-ea"/>
                <a:cs typeface="Calibri" panose="020F0502020204030204" pitchFamily="34" charset="0"/>
              </a:defRPr>
            </a:lvl2pPr>
            <a:lvl3pPr marL="1252538" indent="-441325" algn="l" defTabSz="457200" rtl="0" eaLnBrk="1" latinLnBrk="0" hangingPunct="1">
              <a:lnSpc>
                <a:spcPts val="2500"/>
              </a:lnSpc>
              <a:spcBef>
                <a:spcPct val="20000"/>
              </a:spcBef>
              <a:buFont typeface="Wingdings" charset="2"/>
              <a:buAutoNum type="arabicPlain"/>
              <a:tabLst/>
              <a:defRPr sz="1800" kern="1200" cap="none" baseline="0">
                <a:solidFill>
                  <a:srgbClr val="C7D300"/>
                </a:solidFill>
                <a:latin typeface="+mn-lt"/>
                <a:ea typeface="+mn-ea"/>
                <a:cs typeface="Calibri" panose="020F0502020204030204" pitchFamily="34" charset="0"/>
              </a:defRPr>
            </a:lvl3pPr>
            <a:lvl4pPr marL="1701800" indent="-449263" algn="l" defTabSz="2513013"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4pPr>
            <a:lvl5pPr marL="2152650" indent="-450850" algn="l" defTabSz="457200" rtl="0" eaLnBrk="1" latinLnBrk="0" hangingPunct="1">
              <a:lnSpc>
                <a:spcPts val="2500"/>
              </a:lnSpc>
              <a:spcBef>
                <a:spcPct val="20000"/>
              </a:spcBef>
              <a:buFont typeface="Wingdings" charset="2"/>
              <a:buAutoNum type="arabicPlain"/>
              <a:defRPr sz="1800" kern="1200" cap="none" baseline="0">
                <a:solidFill>
                  <a:srgbClr val="C7D300"/>
                </a:solidFill>
                <a:latin typeface="+mn-lt"/>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lnSpc>
                <a:spcPct val="150000"/>
              </a:lnSpc>
              <a:spcBef>
                <a:spcPts val="0"/>
              </a:spcBef>
              <a:spcAft>
                <a:spcPts val="600"/>
              </a:spcAft>
              <a:buFont typeface="Arial" panose="020B0604020202020204" pitchFamily="34" charset="0"/>
              <a:buChar char="•"/>
            </a:pPr>
            <a:r>
              <a:rPr lang="en-GB" sz="1400" b="0" dirty="0">
                <a:solidFill>
                  <a:schemeClr val="tx1">
                    <a:lumMod val="50000"/>
                    <a:lumOff val="50000"/>
                  </a:schemeClr>
                </a:solidFill>
              </a:rPr>
              <a:t>Between</a:t>
            </a:r>
            <a:r>
              <a:rPr lang="en-GB" sz="1400" b="0" noProof="0" dirty="0">
                <a:solidFill>
                  <a:schemeClr val="tx1">
                    <a:lumMod val="50000"/>
                    <a:lumOff val="50000"/>
                  </a:schemeClr>
                </a:solidFill>
              </a:rPr>
              <a:t> 2010 </a:t>
            </a:r>
            <a:r>
              <a:rPr lang="en-GB" sz="1400" b="0" dirty="0">
                <a:solidFill>
                  <a:schemeClr val="tx1">
                    <a:lumMod val="50000"/>
                    <a:lumOff val="50000"/>
                  </a:schemeClr>
                </a:solidFill>
              </a:rPr>
              <a:t>and</a:t>
            </a:r>
            <a:r>
              <a:rPr lang="en-GB" sz="1400" b="0" noProof="0" dirty="0">
                <a:solidFill>
                  <a:schemeClr val="tx1">
                    <a:lumMod val="50000"/>
                    <a:lumOff val="50000"/>
                  </a:schemeClr>
                </a:solidFill>
              </a:rPr>
              <a:t> 2020, solar energy prices dropped by 85%, wind energy prices costs fell about 50%</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Burning fossil fuels causes $8 billion a day in health + economic damage (COP 24 report)</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Renewables </a:t>
            </a:r>
            <a:r>
              <a:rPr lang="en-GB" sz="1400" b="0" dirty="0">
                <a:solidFill>
                  <a:schemeClr val="tx1">
                    <a:lumMod val="50000"/>
                    <a:lumOff val="50000"/>
                  </a:schemeClr>
                </a:solidFill>
              </a:rPr>
              <a:t>could create</a:t>
            </a:r>
            <a:r>
              <a:rPr lang="en-GB" sz="1400" b="0" noProof="0" dirty="0">
                <a:solidFill>
                  <a:schemeClr val="tx1">
                    <a:lumMod val="50000"/>
                    <a:lumOff val="50000"/>
                  </a:schemeClr>
                </a:solidFill>
              </a:rPr>
              <a:t> up to 14 million jobs, </a:t>
            </a:r>
            <a:r>
              <a:rPr lang="en-GB" sz="1400" b="0" dirty="0">
                <a:solidFill>
                  <a:schemeClr val="tx1">
                    <a:lumMod val="50000"/>
                    <a:lumOff val="50000"/>
                  </a:schemeClr>
                </a:solidFill>
              </a:rPr>
              <a:t>and other energy-related industries could provide further 16 million. W</a:t>
            </a:r>
            <a:r>
              <a:rPr lang="en-GB" sz="1400" b="0" noProof="0" dirty="0">
                <a:solidFill>
                  <a:schemeClr val="tx1">
                    <a:lumMod val="50000"/>
                    <a:lumOff val="50000"/>
                  </a:schemeClr>
                </a:solidFill>
              </a:rPr>
              <a:t>hile about 5 million jobs in the fossil industry might be lost by 2030</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Fossil power plants waste up to 50% of their energy as heat,</a:t>
            </a:r>
            <a:r>
              <a:rPr lang="en-GB" sz="1400" b="0" dirty="0">
                <a:solidFill>
                  <a:schemeClr val="tx1">
                    <a:lumMod val="50000"/>
                    <a:lumOff val="50000"/>
                  </a:schemeClr>
                </a:solidFill>
              </a:rPr>
              <a:t> </a:t>
            </a:r>
            <a:r>
              <a:rPr lang="en-GB" sz="1400" b="0" noProof="0" dirty="0">
                <a:solidFill>
                  <a:schemeClr val="tx1">
                    <a:lumMod val="50000"/>
                    <a:lumOff val="50000"/>
                  </a:schemeClr>
                </a:solidFill>
              </a:rPr>
              <a:t>renewable electricity is more efficient</a:t>
            </a:r>
          </a:p>
          <a:p>
            <a:pPr marL="144000" indent="-144000">
              <a:lnSpc>
                <a:spcPct val="150000"/>
              </a:lnSpc>
              <a:spcBef>
                <a:spcPts val="0"/>
              </a:spcBef>
              <a:spcAft>
                <a:spcPts val="600"/>
              </a:spcAft>
              <a:buFont typeface="Arial" panose="020B0604020202020204" pitchFamily="34" charset="0"/>
              <a:buChar char="•"/>
            </a:pPr>
            <a:r>
              <a:rPr lang="en-GB" sz="1400" b="0" noProof="0" dirty="0">
                <a:solidFill>
                  <a:schemeClr val="tx1">
                    <a:lumMod val="50000"/>
                    <a:lumOff val="50000"/>
                  </a:schemeClr>
                </a:solidFill>
              </a:rPr>
              <a:t>Local renewable energy increases energy independence </a:t>
            </a:r>
            <a:br>
              <a:rPr lang="en-GB" sz="1400" b="0" noProof="0" dirty="0">
                <a:solidFill>
                  <a:schemeClr val="tx1">
                    <a:lumMod val="50000"/>
                    <a:lumOff val="50000"/>
                  </a:schemeClr>
                </a:solidFill>
              </a:rPr>
            </a:br>
            <a:r>
              <a:rPr lang="en-GB" sz="1400" b="0" noProof="0" dirty="0">
                <a:solidFill>
                  <a:schemeClr val="tx1">
                    <a:lumMod val="50000"/>
                    <a:lumOff val="50000"/>
                  </a:schemeClr>
                </a:solidFill>
              </a:rPr>
              <a:t>and supply security </a:t>
            </a:r>
          </a:p>
          <a:p>
            <a:pPr marL="144000" indent="-144000">
              <a:lnSpc>
                <a:spcPts val="1800"/>
              </a:lnSpc>
              <a:spcBef>
                <a:spcPts val="0"/>
              </a:spcBef>
              <a:spcAft>
                <a:spcPts val="600"/>
              </a:spcAft>
              <a:buFont typeface="Arial" panose="020B0604020202020204" pitchFamily="34" charset="0"/>
              <a:buChar char="•"/>
            </a:pPr>
            <a:endParaRPr lang="en-GB" sz="1400" b="0" noProof="0" dirty="0">
              <a:solidFill>
                <a:schemeClr val="tx1">
                  <a:lumMod val="50000"/>
                  <a:lumOff val="50000"/>
                </a:schemeClr>
              </a:solidFill>
            </a:endParaRPr>
          </a:p>
        </p:txBody>
      </p:sp>
      <p:sp>
        <p:nvSpPr>
          <p:cNvPr id="5" name="Textfeld 4">
            <a:extLst>
              <a:ext uri="{FF2B5EF4-FFF2-40B4-BE49-F238E27FC236}">
                <a16:creationId xmlns:a16="http://schemas.microsoft.com/office/drawing/2014/main" id="{C2875687-8FC6-B88A-9376-F92206BF5899}"/>
              </a:ext>
            </a:extLst>
          </p:cNvPr>
          <p:cNvSpPr txBox="1"/>
          <p:nvPr/>
        </p:nvSpPr>
        <p:spPr>
          <a:xfrm rot="16200000">
            <a:off x="6912214" y="2229269"/>
            <a:ext cx="4257955" cy="215444"/>
          </a:xfrm>
          <a:prstGeom prst="rect">
            <a:avLst/>
          </a:prstGeom>
          <a:noFill/>
        </p:spPr>
        <p:txBody>
          <a:bodyPr wrap="square">
            <a:spAutoFit/>
          </a:bodyPr>
          <a:lstStyle/>
          <a:p>
            <a:r>
              <a:rPr lang="en-GB" sz="800" b="0" noProof="0" dirty="0">
                <a:solidFill>
                  <a:schemeClr val="bg1">
                    <a:lumMod val="95000"/>
                  </a:schemeClr>
                </a:solidFill>
              </a:rPr>
              <a:t>photo: © Soonthorn Wongsaita / shutterstock</a:t>
            </a:r>
            <a:endParaRPr lang="en-GB" sz="800" noProof="0" dirty="0">
              <a:solidFill>
                <a:schemeClr val="bg1">
                  <a:lumMod val="95000"/>
                </a:schemeClr>
              </a:solidFill>
            </a:endParaRPr>
          </a:p>
        </p:txBody>
      </p:sp>
    </p:spTree>
    <p:extLst>
      <p:ext uri="{BB962C8B-B14F-4D97-AF65-F5344CB8AC3E}">
        <p14:creationId xmlns:p14="http://schemas.microsoft.com/office/powerpoint/2010/main" val="483146167"/>
      </p:ext>
    </p:extLst>
  </p:cSld>
  <p:clrMapOvr>
    <a:masterClrMapping/>
  </p:clrMapOvr>
</p:sld>
</file>

<file path=ppt/theme/theme1.xml><?xml version="1.0" encoding="utf-8"?>
<a:theme xmlns:a="http://schemas.openxmlformats.org/drawingml/2006/main" name="AEE Design">
  <a:themeElements>
    <a:clrScheme name="Benutzerdefiniert 14">
      <a:dk1>
        <a:sysClr val="windowText" lastClr="000000"/>
      </a:dk1>
      <a:lt1>
        <a:sysClr val="window" lastClr="FFFFFF"/>
      </a:lt1>
      <a:dk2>
        <a:srgbClr val="0080C8"/>
      </a:dk2>
      <a:lt2>
        <a:srgbClr val="FFFFFF"/>
      </a:lt2>
      <a:accent1>
        <a:srgbClr val="AFCA00"/>
      </a:accent1>
      <a:accent2>
        <a:srgbClr val="FBB900"/>
      </a:accent2>
      <a:accent3>
        <a:srgbClr val="A2CCEE"/>
      </a:accent3>
      <a:accent4>
        <a:srgbClr val="D9DADA"/>
      </a:accent4>
      <a:accent5>
        <a:srgbClr val="818586"/>
      </a:accent5>
      <a:accent6>
        <a:srgbClr val="944824"/>
      </a:accent6>
      <a:hlink>
        <a:srgbClr val="FBB900"/>
      </a:hlink>
      <a:folHlink>
        <a:srgbClr val="FBB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lIns="0" tIns="0" rIns="0" bIns="0">
        <a:noAutofit/>
      </a:bodyPr>
      <a:lstStyle>
        <a:defPPr>
          <a:defRPr dirty="0" err="1"/>
        </a:defPPr>
      </a:lst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lnSpc>
            <a:spcPts val="2200"/>
          </a:lnSpc>
          <a:spcBef>
            <a:spcPts val="360"/>
          </a:spcBef>
          <a:defRPr sz="1500" dirty="0" smtClean="0">
            <a:latin typeface="DIN Next LT Pro"/>
          </a:defRPr>
        </a:defPPr>
      </a:lstStyle>
    </a:txDef>
  </a:objectDefaults>
  <a:extraClrSchemeLst/>
  <a:extLst>
    <a:ext uri="{05A4C25C-085E-4340-85A3-A5531E510DB2}">
      <thm15:themeFamily xmlns:thm15="http://schemas.microsoft.com/office/thememl/2012/main" name="Präsentation5" id="{8E6EB600-349B-496F-BCEA-4B3C287D8672}" vid="{4D994758-AEC0-4B7A-9171-AB23B82DBDA6}"/>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EWPS_3.0_Template_4-3_EN</Template>
  <TotalTime>0</TotalTime>
  <Words>2335</Words>
  <Application>Microsoft Office PowerPoint</Application>
  <PresentationFormat>Bildschirmpräsentation (4:3)</PresentationFormat>
  <Paragraphs>186</Paragraphs>
  <Slides>24</Slides>
  <Notes>24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DIN Next LT Pro Light</vt:lpstr>
      <vt:lpstr>AEE Design</vt:lpstr>
      <vt:lpstr>From Awareness to Action: Understanding Renewable Energy &amp; Climate Solutions </vt:lpstr>
      <vt:lpstr>Climate Change </vt:lpstr>
      <vt:lpstr>Climate Change </vt:lpstr>
      <vt:lpstr>Climate Change </vt:lpstr>
      <vt:lpstr>Climate Change </vt:lpstr>
      <vt:lpstr>Renewable Energy</vt:lpstr>
      <vt:lpstr>Renewable Energy</vt:lpstr>
      <vt:lpstr>Renewable Energy</vt:lpstr>
      <vt:lpstr>Renewable Energy</vt:lpstr>
      <vt:lpstr>Renewable Energy</vt:lpstr>
      <vt:lpstr>Energy Efficiency</vt:lpstr>
      <vt:lpstr>Energy Efficiency</vt:lpstr>
      <vt:lpstr>Energy-Efficient Refurbishment is:  </vt:lpstr>
      <vt:lpstr>Local Perspective</vt:lpstr>
      <vt:lpstr>Local Perspective</vt:lpstr>
      <vt:lpstr>Local Perspective</vt:lpstr>
      <vt:lpstr>Local Perspective</vt:lpstr>
      <vt:lpstr>Local Perspective</vt:lpstr>
      <vt:lpstr>Local Perspective</vt:lpstr>
      <vt:lpstr>Local Perspective </vt:lpstr>
      <vt:lpstr>Local Perspective</vt:lpstr>
      <vt:lpstr>Local Perspective</vt:lpstr>
      <vt:lpstr>Sources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Burga Fillery - Agentur für Erneuerbare Energien</dc:creator>
  <cp:lastModifiedBy>Anika Schwalbe</cp:lastModifiedBy>
  <cp:revision>181</cp:revision>
  <dcterms:created xsi:type="dcterms:W3CDTF">2025-01-10T15:13:37Z</dcterms:created>
  <dcterms:modified xsi:type="dcterms:W3CDTF">2025-11-26T12:45:19Z</dcterms:modified>
</cp:coreProperties>
</file>